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6" autoAdjust="0"/>
    <p:restoredTop sz="94660"/>
  </p:normalViewPr>
  <p:slideViewPr>
    <p:cSldViewPr>
      <p:cViewPr>
        <p:scale>
          <a:sx n="110" d="100"/>
          <a:sy n="110" d="100"/>
        </p:scale>
        <p:origin x="-1062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7E4FF"/>
            </a:gs>
            <a:gs pos="82000">
              <a:schemeClr val="bg1"/>
            </a:gs>
            <a:gs pos="21000">
              <a:schemeClr val="bg1"/>
            </a:gs>
            <a:gs pos="100000">
              <a:srgbClr val="9BE5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3011"/>
              </p:ext>
            </p:extLst>
          </p:nvPr>
        </p:nvGraphicFramePr>
        <p:xfrm>
          <a:off x="146590" y="-19365"/>
          <a:ext cx="8928993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6813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Информационные ресурсы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ГИА-9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Итоговое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собеседование по русскому языку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(ИС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Наличие результата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«ЗАЧЁТ»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за ИС является одним из условий допуска к прохождению ГИА-9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!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участия в ИС необходимо подать заявление в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по месту обучения не позднее чем за 2 недели до начала</a:t>
                      </a:r>
                      <a:endParaRPr lang="ru-RU" sz="800" b="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СРОКИ ПРОВЕДЕНИЯ: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08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февраля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2023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Дополнительные сроки: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 марта 2023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 мая 2023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ОТВЕТА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одного участника –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15-16 минут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участников ИС с  ограниченными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возможностями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здоровья, 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 </a:t>
                      </a: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увеличивается на 30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минут</a:t>
                      </a:r>
                      <a:endParaRPr lang="ru-RU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ОЦЕНИВАЕТСЯ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системе «зачёт»/«незачёт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ИС ВКЛЮЧАЕТ 4 ЗАДАНИЯ: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Чтение текста вслух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Пересказ текста  с привлечением дополнительной информации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Монологическое высказывание по одной из выбранных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тем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Диалог с экзаменатором-собеседником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итоговая аттестация по программам основного общего образования </a:t>
                      </a:r>
                      <a:r>
                        <a:rPr lang="ru-RU" sz="15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Формы ГИА-9: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ОГЭ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основной государственный экзамен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ГВЭ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государственный  выпускной экзамен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(для обучающихся с ограниченными возможностями здоровья, 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Заявление на участие  в ГИА-9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подается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марта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2023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включительно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в 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месту обучения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Учебные предметы (4 экзамена)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обязательных предмета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(русский язык и математика)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предмета по выбору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(физика, химия, биология, география, литература, история, обществознание, информатика и ИКТ, иностранные языки (английский, французский, немецкий, испанский))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Обучающиеся с ОВЗ, дети-инвалиды и инвалиды по своему желанию могут сдавать экзамены только по обязательным учебным предметам,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 время экзамена для них увеличивается на 1,5 часа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При определении перечня предметов по выбору рекомендуется изучить правила приема на обучение по программам среднего общего образования в конкретной образовательной организации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8119" y="692696"/>
            <a:ext cx="2844497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Федеральная служба по надзору в сфере образования и науки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вопросы </a:t>
            </a:r>
            <a:r>
              <a:rPr lang="ru-RU" sz="1000" dirty="0">
                <a:solidFill>
                  <a:srgbClr val="002060"/>
                </a:solidFill>
              </a:rPr>
              <a:t>организации и проведения ГИА-9 в РФ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http://obrnadzor.gov.ru/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028" y="1484784"/>
            <a:ext cx="2844497" cy="2592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Федеральный институт педагогических измерений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- открытый банк заданий ОГЭ</a:t>
            </a:r>
          </a:p>
          <a:p>
            <a:pPr algn="ctr"/>
            <a:r>
              <a:rPr lang="ru-RU" sz="1000" i="1" dirty="0">
                <a:solidFill>
                  <a:srgbClr val="002060"/>
                </a:solidFill>
              </a:rPr>
              <a:t>(поможет сориентироваться в экзаменационном материале и потренироваться в выполнении типовых заданий, содержит все задания, которые могут встретиться в вариантах ОГЭ по всем </a:t>
            </a:r>
            <a:r>
              <a:rPr lang="ru-RU" sz="1000" i="1" dirty="0" smtClean="0">
                <a:solidFill>
                  <a:srgbClr val="002060"/>
                </a:solidFill>
              </a:rPr>
              <a:t>предметам)</a:t>
            </a:r>
            <a:r>
              <a:rPr lang="ru-RU" sz="1000" dirty="0" smtClean="0">
                <a:solidFill>
                  <a:srgbClr val="002060"/>
                </a:solidFill>
              </a:rPr>
              <a:t>;</a:t>
            </a:r>
            <a:endParaRPr lang="ru-RU" sz="10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-демоверсии, спецификации и кодификаторы ОГЭ/ГВЭ  </a:t>
            </a:r>
            <a:r>
              <a:rPr lang="ru-RU" sz="1000" i="1" dirty="0">
                <a:solidFill>
                  <a:srgbClr val="002060"/>
                </a:solidFill>
              </a:rPr>
              <a:t>(помогут составить представление о структуре будущих КИМ, познакомят с требованиями к полноте и правильности записи </a:t>
            </a:r>
            <a:r>
              <a:rPr lang="ru-RU" sz="1000" i="1" dirty="0" smtClean="0">
                <a:solidFill>
                  <a:srgbClr val="002060"/>
                </a:solidFill>
              </a:rPr>
              <a:t>ответа)</a:t>
            </a:r>
            <a:endParaRPr lang="ru-RU" sz="1000" i="1" dirty="0">
              <a:solidFill>
                <a:srgbClr val="002060"/>
              </a:solidFill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https://fipi.ru/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6591" y="4149080"/>
            <a:ext cx="2880933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Департамент образования Ярославской области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в</a:t>
            </a:r>
            <a:r>
              <a:rPr lang="ru-RU" sz="1050" dirty="0" smtClean="0">
                <a:solidFill>
                  <a:srgbClr val="002060"/>
                </a:solidFill>
              </a:rPr>
              <a:t>опросы </a:t>
            </a:r>
            <a:r>
              <a:rPr lang="ru-RU" sz="1050" dirty="0">
                <a:solidFill>
                  <a:srgbClr val="002060"/>
                </a:solidFill>
              </a:rPr>
              <a:t>организации и проведения ГИА-9 в Ярославской области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https://</a:t>
            </a:r>
            <a:r>
              <a:rPr lang="ru-RU" sz="1100" b="1" dirty="0" smtClean="0">
                <a:solidFill>
                  <a:srgbClr val="002060"/>
                </a:solidFill>
              </a:rPr>
              <a:t>www.yarregion.ru/depts/dobr/</a:t>
            </a:r>
          </a:p>
          <a:p>
            <a:pPr algn="ctr"/>
            <a:endParaRPr lang="ru-RU" sz="800" b="1" dirty="0">
              <a:solidFill>
                <a:srgbClr val="00206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телефон «Горячей линии» ГИА-9</a:t>
            </a:r>
            <a:r>
              <a:rPr lang="ru-RU" sz="11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(4852) 40-08-63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6590" y="5589238"/>
            <a:ext cx="2866025" cy="10759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Государственное учреждение Ярославской области «Центр оценки и контроля качества образования» </a:t>
            </a:r>
          </a:p>
          <a:p>
            <a:pPr algn="ctr"/>
            <a:r>
              <a:rPr lang="ru-RU" sz="1050" dirty="0" smtClean="0">
                <a:solidFill>
                  <a:srgbClr val="002060"/>
                </a:solidFill>
              </a:rPr>
              <a:t>информация </a:t>
            </a:r>
            <a:r>
              <a:rPr lang="ru-RU" sz="1050" dirty="0">
                <a:solidFill>
                  <a:srgbClr val="002060"/>
                </a:solidFill>
              </a:rPr>
              <a:t>по организации и проведению ГИА-9 в Ярославской области</a:t>
            </a:r>
          </a:p>
          <a:p>
            <a:pPr algn="ctr"/>
            <a:r>
              <a:rPr lang="en-US" sz="1000" b="1" dirty="0">
                <a:solidFill>
                  <a:srgbClr val="002060"/>
                </a:solidFill>
              </a:rPr>
              <a:t>http://www.coikko.ru/total-certification/gia9/</a:t>
            </a:r>
            <a:endParaRPr lang="ru-RU" sz="1000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585" y="6026785"/>
            <a:ext cx="1186210" cy="714375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3" name="TextBox 2"/>
          <p:cNvSpPr txBox="1"/>
          <p:nvPr/>
        </p:nvSpPr>
        <p:spPr>
          <a:xfrm>
            <a:off x="3085279" y="620355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Результат ИС действует </a:t>
            </a:r>
            <a:r>
              <a:rPr lang="ru-RU" sz="1200" b="1" u="sng" dirty="0" smtClean="0">
                <a:solidFill>
                  <a:srgbClr val="002060"/>
                </a:solidFill>
              </a:rPr>
              <a:t>бессрочно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37115"/>
              </p:ext>
            </p:extLst>
          </p:nvPr>
        </p:nvGraphicFramePr>
        <p:xfrm>
          <a:off x="107505" y="116632"/>
          <a:ext cx="8928990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6247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Опоздание на экзамен</a:t>
                      </a:r>
                    </a:p>
                    <a:p>
                      <a:pPr algn="ctr"/>
                      <a:endParaRPr lang="ru-RU" sz="3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инструктаж не проводится</a:t>
                      </a: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время экзамена не продлевается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Подача апелляции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нарушении процедуры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проведения экзамена  – подается в день экзамена члену ГЭК до выхода из пункта проведения экзамена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v"/>
                      </a:pPr>
                      <a:endParaRPr lang="ru-RU" sz="2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несогласии с выставленными баллами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– подается в течение 2-х рабочих дней со дня официально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го объявления результатов экзамена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  <a:tabLst/>
                      </a:pPr>
                      <a:endParaRPr lang="ru-RU" sz="5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Апелляция подается в образовательную организацию по месту обучения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(прикрепления)</a:t>
                      </a: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 или 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в конфликтную комиссию по адресу:   г. Ярославль,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ул. Кузнецова, д. 4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9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Ознакомление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с результатами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в образовательной организации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4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сервис ознакомления с результатами ГИА-9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               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https://sdr.ixora.ru/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7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Полезные советы при сдаче экзаменов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2860662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Во время проведения экзамена запрещает</a:t>
            </a:r>
            <a:r>
              <a:rPr lang="ru-RU" b="1" dirty="0" smtClean="0">
                <a:solidFill>
                  <a:srgbClr val="C00000"/>
                </a:solidFill>
              </a:rPr>
              <a:t>ся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8" y="764704"/>
            <a:ext cx="2871676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68498" y="2443803"/>
            <a:ext cx="286417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ВНИМАНИЕ!!!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Удаление с экзамена!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Аннулирование результата!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71" y="2563810"/>
            <a:ext cx="524850" cy="43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68499" y="3275322"/>
            <a:ext cx="1235149" cy="15446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258" y="3915866"/>
            <a:ext cx="1233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 средств связи, фото-, аудио- и </a:t>
            </a:r>
            <a:r>
              <a:rPr lang="ru-RU" sz="1000" b="1" dirty="0" smtClean="0">
                <a:solidFill>
                  <a:srgbClr val="002060"/>
                </a:solidFill>
              </a:rPr>
              <a:t>видеоаппаратуры</a:t>
            </a:r>
            <a:endParaRPr lang="ru-RU" sz="10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Запрет-пользования-телефонам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288" y="3332236"/>
            <a:ext cx="611903" cy="536054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1518040" y="3275322"/>
            <a:ext cx="1514636" cy="15517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30" y="3332236"/>
            <a:ext cx="504056" cy="47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546497" y="3768873"/>
            <a:ext cx="1514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справочных материалов, письменных </a:t>
            </a:r>
            <a:r>
              <a:rPr lang="ru-RU" sz="1000" b="1" dirty="0" smtClean="0">
                <a:solidFill>
                  <a:srgbClr val="002060"/>
                </a:solidFill>
              </a:rPr>
              <a:t>заметок </a:t>
            </a:r>
            <a:r>
              <a:rPr lang="ru-RU" sz="1000" b="1" dirty="0">
                <a:solidFill>
                  <a:srgbClr val="002060"/>
                </a:solidFill>
              </a:rPr>
              <a:t>и иных средств хранения и передачи </a:t>
            </a:r>
            <a:r>
              <a:rPr lang="ru-RU" sz="1000" b="1" dirty="0" smtClean="0">
                <a:solidFill>
                  <a:srgbClr val="002060"/>
                </a:solidFill>
              </a:rPr>
              <a:t>информации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6391" y="4879014"/>
            <a:ext cx="2828392" cy="6257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Участники ГИА-9 могут иметь при себе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82" y="5504745"/>
            <a:ext cx="28283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паспорт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гелевую  или капиллярную ручку с черными чернилами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</a:rPr>
              <a:t> </a:t>
            </a:r>
            <a:r>
              <a:rPr lang="ru-RU" sz="1300" b="1" dirty="0" smtClean="0">
                <a:solidFill>
                  <a:srgbClr val="002060"/>
                </a:solidFill>
              </a:rPr>
              <a:t>лекарства (при необходимости и  наличии медицинской справки) 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177" y="677863"/>
            <a:ext cx="2833897" cy="5617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Будь внимателен!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Внимательно прослушай инструктаж, проводимый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организатором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 аудитории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175" y="1335435"/>
            <a:ext cx="2833897" cy="9414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Следи </a:t>
            </a:r>
            <a:r>
              <a:rPr lang="ru-RU" sz="1100" b="1" dirty="0">
                <a:solidFill>
                  <a:srgbClr val="C00000"/>
                </a:solidFill>
              </a:rPr>
              <a:t>за временем!</a:t>
            </a:r>
            <a:endParaRPr lang="ru-RU" sz="1100" dirty="0">
              <a:solidFill>
                <a:srgbClr val="C00000"/>
              </a:solidFill>
            </a:endParaRP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В каждой аудитории есть часы, а на доске указано время начала и окончания экзамена. Не забудь оставить время для переноса ответов в бланки!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177" y="2348880"/>
            <a:ext cx="2833897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Не волнуйся, сконцентрируйся и начинай выполнять экзаменационные задания. </a:t>
            </a:r>
          </a:p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У тебя все получится!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43174" y="2998047"/>
            <a:ext cx="2833897" cy="6469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C00000"/>
                </a:solidFill>
              </a:rPr>
              <a:t>Можно делать пометки в КИМ. </a:t>
            </a: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Но помни: КИМ и черновики</a:t>
            </a:r>
            <a:r>
              <a:rPr lang="ru-RU" sz="1100" b="1" dirty="0">
                <a:solidFill>
                  <a:srgbClr val="C00000"/>
                </a:solidFill>
              </a:rPr>
              <a:t> не проверяются!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3171" y="3731070"/>
            <a:ext cx="2826175" cy="7060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Читай задание до конца!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Перед тем, как вписать ответ в бланк, перечитай задание и убедись, что ты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правильно его понял 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172" y="4509120"/>
            <a:ext cx="2826175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Будь внимателен </a:t>
            </a:r>
            <a:r>
              <a:rPr lang="ru-RU" sz="1100" dirty="0">
                <a:solidFill>
                  <a:srgbClr val="C00000"/>
                </a:solidFill>
              </a:rPr>
              <a:t>при переносе ответов из черновика в бланки! Дополнительный бланк ответов № 2, листы черновиков можно попросить у организатора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35448" y="5310520"/>
            <a:ext cx="2833898" cy="566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Проверяй! 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100" dirty="0">
                <a:solidFill>
                  <a:srgbClr val="002060"/>
                </a:solidFill>
              </a:rPr>
              <a:t>Обязательно оставь время для проверки своей работы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3172" y="5949280"/>
            <a:ext cx="2833902" cy="7041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Не стесняйся</a:t>
            </a:r>
            <a:r>
              <a:rPr lang="ru-RU" sz="1100" b="1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ru-RU" sz="1100" dirty="0" smtClean="0">
                <a:solidFill>
                  <a:srgbClr val="C00000"/>
                </a:solidFill>
              </a:rPr>
              <a:t> </a:t>
            </a:r>
            <a:r>
              <a:rPr lang="ru-RU" sz="1100" dirty="0">
                <a:solidFill>
                  <a:srgbClr val="C00000"/>
                </a:solidFill>
              </a:rPr>
              <a:t>Если ты плохо себя чувствуешь, лучше обратись к </a:t>
            </a:r>
            <a:r>
              <a:rPr lang="ru-RU" sz="1100" dirty="0" smtClean="0">
                <a:solidFill>
                  <a:srgbClr val="C00000"/>
                </a:solidFill>
              </a:rPr>
              <a:t>врачу - об </a:t>
            </a:r>
            <a:r>
              <a:rPr lang="ru-RU" sz="1100" dirty="0">
                <a:solidFill>
                  <a:srgbClr val="C00000"/>
                </a:solidFill>
              </a:rPr>
              <a:t>этом достаточно сказать организатору в аудитории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572</TotalTime>
  <Words>575</Words>
  <Application>Microsoft Office PowerPoint</Application>
  <PresentationFormat>Экран (4:3)</PresentationFormat>
  <Paragraphs>109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по программам основного общего образования (ГИА-9)  (информационный бюллетень)</dc:title>
  <dc:creator>Смирнова_МВ</dc:creator>
  <cp:lastModifiedBy>Костылева Елена Владимировна</cp:lastModifiedBy>
  <cp:revision>60</cp:revision>
  <cp:lastPrinted>2021-10-27T11:16:44Z</cp:lastPrinted>
  <dcterms:created xsi:type="dcterms:W3CDTF">2021-10-08T06:29:00Z</dcterms:created>
  <dcterms:modified xsi:type="dcterms:W3CDTF">2022-11-16T08:51:02Z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DE0325874B074D7FB8D6DDBE7BC4BE5C</vt:lpwstr>
  </property>
  <property fmtid="{D5CDD505-2E9C-101B-9397-08002B2CF9AE}" pid="3" name="KSOProductBuildVer">
    <vt:lpwstr>1049-11.2.0.10323</vt:lpwstr>
  </property>
</Properties>
</file>