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8" r:id="rId3"/>
    <p:sldId id="285" r:id="rId4"/>
    <p:sldId id="287" r:id="rId5"/>
    <p:sldId id="288" r:id="rId6"/>
    <p:sldId id="267" r:id="rId7"/>
    <p:sldId id="283" r:id="rId8"/>
    <p:sldId id="284" r:id="rId9"/>
    <p:sldId id="263" r:id="rId10"/>
    <p:sldId id="265" r:id="rId11"/>
    <p:sldId id="280" r:id="rId12"/>
    <p:sldId id="269" r:id="rId13"/>
    <p:sldId id="270" r:id="rId14"/>
    <p:sldId id="276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302DD-191C-4297-925D-E39892A7DF7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97FC8-D748-4594-BCC1-72316967D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552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7C7C2-4300-4174-8B29-D371692AA210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20144F9-8C46-430E-AC9D-7F9C6FF68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C96C-FDC9-4DD4-8CCE-74932CAF435B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dsoo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.gov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chemeClr val="tx2"/>
                </a:solidFill>
                <a:latin typeface="Times New Roman"/>
                <a:ea typeface="Times New Roman"/>
              </a:rPr>
              <a:t>Пути повышения профессиональной компетентности учителей русского языка  и литературы в условиях введения обновленного ФГОС   и   развитие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«гибких </a:t>
            </a:r>
            <a:r>
              <a:rPr lang="ru-RU" sz="3600" b="1" i="1" dirty="0">
                <a:solidFill>
                  <a:schemeClr val="tx2"/>
                </a:solidFill>
                <a:latin typeface="Times New Roman"/>
                <a:ea typeface="Times New Roman"/>
              </a:rPr>
              <a:t>навыков»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учащихся.</a:t>
            </a:r>
            <a:r>
              <a:rPr lang="ru-RU" sz="3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026" name="AutoShape 2" descr="Курсы по новым школьным ФГОС 2021 – Педкампус – профессиональная  переподготовка и повышение квалифик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ФГОС НОО, ФГОС ООО и ФГОС СО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33056"/>
            <a:ext cx="4176464" cy="250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833D9B8-A476-446C-B51F-71665B86B723}"/>
              </a:ext>
            </a:extLst>
          </p:cNvPr>
          <p:cNvSpPr/>
          <p:nvPr/>
        </p:nvSpPr>
        <p:spPr>
          <a:xfrm>
            <a:off x="139304" y="263526"/>
            <a:ext cx="8864203" cy="1298575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800" dirty="0">
                <a:latin typeface="Century Gothic" panose="020B0502020202020204" pitchFamily="34" charset="0"/>
              </a:rPr>
              <a:t>Новые возможности для разных групп участников образовательных отношений с использованием ИОС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5388769" y="1811339"/>
            <a:ext cx="2577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Arial" pitchFamily="34" charset="0"/>
              </a:rPr>
              <a:t>Обеспечение доступности</a:t>
            </a:r>
            <a:endParaRPr lang="ru-RU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197020-9F27-4A3E-A499-F561B664606D}"/>
              </a:ext>
            </a:extLst>
          </p:cNvPr>
          <p:cNvSpPr/>
          <p:nvPr/>
        </p:nvSpPr>
        <p:spPr>
          <a:xfrm>
            <a:off x="5388769" y="2386014"/>
            <a:ext cx="3396854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  <a:defRPr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FC0"/>
                </a:solidFill>
                <a:latin typeface="Arial" panose="020B0604020202020204" pitchFamily="34" charset="0"/>
              </a:rPr>
              <a:t>информационных и учебных  ресурсов образовательной организации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FC0"/>
                </a:solidFill>
                <a:latin typeface="Arial" panose="020B0604020202020204" pitchFamily="34" charset="0"/>
              </a:rPr>
              <a:t>учебной документации (программы, учебные планы, результаты промежуточных аттестаций)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FC0"/>
                </a:solidFill>
                <a:latin typeface="Arial" panose="020B0604020202020204" pitchFamily="34" charset="0"/>
              </a:rPr>
              <a:t>через специальные (адаптированные) требования к ресурсам, используемым при обучении детей с ОВЗ</a:t>
            </a:r>
          </a:p>
          <a:p>
            <a:pPr>
              <a:defRPr/>
            </a:pPr>
            <a:endParaRPr lang="ru-RU" dirty="0">
              <a:solidFill>
                <a:srgbClr val="006FC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598885" y="1916114"/>
            <a:ext cx="24919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Arial" pitchFamily="34" charset="0"/>
              </a:rPr>
              <a:t>Возможность использования</a:t>
            </a:r>
            <a:endParaRPr lang="ru-RU" alt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29C2FFD-E9E7-458A-A1AD-79348038FD23}"/>
              </a:ext>
            </a:extLst>
          </p:cNvPr>
          <p:cNvSpPr/>
          <p:nvPr/>
        </p:nvSpPr>
        <p:spPr>
          <a:xfrm>
            <a:off x="598885" y="2457451"/>
            <a:ext cx="2411015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"/>
              <a:defRPr/>
            </a:pPr>
            <a:r>
              <a:rPr lang="ru-RU" dirty="0">
                <a:solidFill>
                  <a:srgbClr val="006FC0"/>
                </a:solidFill>
                <a:latin typeface="Arial" panose="020B0604020202020204" pitchFamily="34" charset="0"/>
              </a:rPr>
              <a:t>различных носителей информации (как традиционных, так и цифровых)</a:t>
            </a:r>
          </a:p>
          <a:p>
            <a:pPr marL="285750" indent="-285750">
              <a:buFont typeface="Symbol" panose="05050102010706020507" pitchFamily="18" charset="2"/>
              <a:buChar char=""/>
              <a:defRPr/>
            </a:pPr>
            <a:r>
              <a:rPr lang="ru-RU" dirty="0">
                <a:solidFill>
                  <a:srgbClr val="006FC0"/>
                </a:solidFill>
                <a:latin typeface="Arial" panose="020B0604020202020204" pitchFamily="34" charset="0"/>
              </a:rPr>
              <a:t>внешних ресурсов для функционирования ИОС школы (</a:t>
            </a:r>
            <a:r>
              <a:rPr lang="ru-RU" dirty="0" err="1">
                <a:solidFill>
                  <a:srgbClr val="006FC0"/>
                </a:solidFill>
                <a:latin typeface="Arial" panose="020B0604020202020204" pitchFamily="34" charset="0"/>
              </a:rPr>
              <a:t>outsourcing</a:t>
            </a:r>
            <a:r>
              <a:rPr lang="ru-RU" dirty="0">
                <a:solidFill>
                  <a:srgbClr val="006FC0"/>
                </a:solidFill>
                <a:latin typeface="Arial" panose="020B0604020202020204" pitchFamily="34" charset="0"/>
              </a:rPr>
              <a:t>) </a:t>
            </a:r>
          </a:p>
          <a:p>
            <a:pPr>
              <a:defRPr/>
            </a:pPr>
            <a:endParaRPr lang="ru-RU" dirty="0">
              <a:solidFill>
                <a:srgbClr val="006FC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Прямоугольник 10"/>
          <p:cNvSpPr>
            <a:spLocks noChangeArrowheads="1"/>
          </p:cNvSpPr>
          <p:nvPr/>
        </p:nvSpPr>
        <p:spPr bwMode="auto">
          <a:xfrm>
            <a:off x="5016104" y="5786438"/>
            <a:ext cx="3683794" cy="923330"/>
          </a:xfrm>
          <a:prstGeom prst="rect">
            <a:avLst/>
          </a:prstGeom>
          <a:solidFill>
            <a:srgbClr val="43AF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Arial" pitchFamily="34" charset="0"/>
              </a:rPr>
              <a:t>Для обучающихся и их родителей (законных представителей) </a:t>
            </a:r>
            <a:endParaRPr lang="ru-RU" altLang="ru-RU"/>
          </a:p>
        </p:txBody>
      </p:sp>
      <p:sp>
        <p:nvSpPr>
          <p:cNvPr id="22536" name="Прямоугольник 11"/>
          <p:cNvSpPr>
            <a:spLocks noChangeArrowheads="1"/>
          </p:cNvSpPr>
          <p:nvPr/>
        </p:nvSpPr>
        <p:spPr bwMode="auto">
          <a:xfrm>
            <a:off x="419100" y="5827713"/>
            <a:ext cx="3542110" cy="646112"/>
          </a:xfrm>
          <a:prstGeom prst="rect">
            <a:avLst/>
          </a:prstGeom>
          <a:solidFill>
            <a:srgbClr val="43AF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Arial" pitchFamily="34" charset="0"/>
              </a:rPr>
              <a:t>Для руководящих и педагогических работников ОО</a:t>
            </a:r>
            <a:endParaRPr lang="ru-RU" alt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4A303F37-9BEF-44E5-9532-987836735826}"/>
              </a:ext>
            </a:extLst>
          </p:cNvPr>
          <p:cNvCxnSpPr>
            <a:cxnSpLocks/>
          </p:cNvCxnSpPr>
          <p:nvPr/>
        </p:nvCxnSpPr>
        <p:spPr>
          <a:xfrm>
            <a:off x="4600576" y="1811339"/>
            <a:ext cx="40481" cy="4662487"/>
          </a:xfrm>
          <a:prstGeom prst="line">
            <a:avLst/>
          </a:prstGeom>
          <a:ln w="76200">
            <a:solidFill>
              <a:srgbClr val="1E3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13991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84176"/>
          </a:xfrm>
        </p:spPr>
        <p:txBody>
          <a:bodyPr>
            <a:normAutofit/>
          </a:bodyPr>
          <a:lstStyle/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88841"/>
            <a:ext cx="788670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27" y="260648"/>
            <a:ext cx="393453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227687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Изменился запрос на качество общего образования - приоритетной целью становится формирование функциональной грамотности </a:t>
            </a:r>
          </a:p>
          <a:p>
            <a:r>
              <a:rPr lang="ru-RU" altLang="ru-RU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системе общего образования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7166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776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 ФГОС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lvl="0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edsoo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сайт, сопровождающий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апробацию Рабочих программ ФГОС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https://edu.gov.ru/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5943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13991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87727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Безусловно, новые ФГОС – это шаг вперед.</a:t>
            </a:r>
          </a:p>
          <a:p>
            <a:r>
              <a:rPr lang="ru-RU" dirty="0" smtClean="0"/>
              <a:t>Есть интересные идеи и находки, которые справедливы и созвучны новому времени. </a:t>
            </a:r>
          </a:p>
          <a:p>
            <a:r>
              <a:rPr lang="ru-RU" dirty="0"/>
              <a:t>В</a:t>
            </a:r>
            <a:r>
              <a:rPr lang="ru-RU" dirty="0" smtClean="0"/>
              <a:t>ариативность содержания и сроков образования </a:t>
            </a:r>
          </a:p>
          <a:p>
            <a:r>
              <a:rPr lang="ru-RU" dirty="0" smtClean="0"/>
              <a:t>Личный образовательный маршрут</a:t>
            </a:r>
          </a:p>
          <a:p>
            <a:r>
              <a:rPr lang="ru-RU" dirty="0" smtClean="0"/>
              <a:t>Индивидуальные учебные планы</a:t>
            </a:r>
          </a:p>
          <a:p>
            <a:r>
              <a:rPr lang="ru-RU" dirty="0" smtClean="0"/>
              <a:t>Деление на группы, пары</a:t>
            </a:r>
          </a:p>
          <a:p>
            <a:r>
              <a:rPr lang="ru-RU" dirty="0" smtClean="0"/>
              <a:t>Но многое требует разъяснения: на каком уровне и как будут составляться индивидуальные маршруты, какие нормативные документы, подкрепляющие эти маршруты и личные учебные планы необходимы, какое требуется сопровождение со стороны школ.</a:t>
            </a:r>
          </a:p>
        </p:txBody>
      </p:sp>
    </p:spTree>
    <p:extLst>
      <p:ext uri="{BB962C8B-B14F-4D97-AF65-F5344CB8AC3E}">
        <p14:creationId xmlns="" xmlns:p14="http://schemas.microsoft.com/office/powerpoint/2010/main" val="38368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13991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8417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- ?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40" y="2850371"/>
            <a:ext cx="4706520" cy="259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5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13991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8417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План выступлений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88841"/>
            <a:ext cx="7886700" cy="43204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«Персонализированное обучение. Развитие «гибких навыков» (</a:t>
            </a:r>
            <a:r>
              <a:rPr lang="ru-RU" dirty="0" err="1"/>
              <a:t>soft-skills</a:t>
            </a:r>
            <a:r>
              <a:rPr lang="ru-RU" dirty="0"/>
              <a:t>). Открытые уроки с использованием новых ресурсов </a:t>
            </a:r>
            <a:r>
              <a:rPr lang="ru-RU" dirty="0" err="1"/>
              <a:t>Сберкласса</a:t>
            </a:r>
            <a:r>
              <a:rPr lang="ru-RU" dirty="0"/>
              <a:t>». – Ермолина О.А., учитель русского языка и литературы МОУ </a:t>
            </a:r>
            <a:r>
              <a:rPr lang="ru-RU" dirty="0" err="1"/>
              <a:t>Кузнечихинская</a:t>
            </a:r>
            <a:r>
              <a:rPr lang="ru-RU" dirty="0"/>
              <a:t> СШ ЯМР.</a:t>
            </a:r>
          </a:p>
          <a:p>
            <a:r>
              <a:rPr lang="ru-RU" dirty="0"/>
              <a:t>«</a:t>
            </a:r>
            <a:r>
              <a:rPr lang="ru-RU" dirty="0" err="1"/>
              <a:t>Raft</a:t>
            </a:r>
            <a:r>
              <a:rPr lang="ru-RU" dirty="0"/>
              <a:t>-технология: возможности применения технологии как одного из методов развития критического мышления через чтение и письмо». – Коновалова А.С., учитель русского языка и литературы МОУ </a:t>
            </a:r>
            <a:r>
              <a:rPr lang="ru-RU" dirty="0" err="1"/>
              <a:t>Карачихская</a:t>
            </a:r>
            <a:r>
              <a:rPr lang="ru-RU" dirty="0"/>
              <a:t> СШ ЯМР.</a:t>
            </a:r>
          </a:p>
          <a:p>
            <a:r>
              <a:rPr lang="ru-RU" dirty="0"/>
              <a:t>«Актуальные      методики и технологии работы учителя. Технология "</a:t>
            </a:r>
            <a:r>
              <a:rPr lang="ru-RU" dirty="0" err="1"/>
              <a:t>Саммари</a:t>
            </a:r>
            <a:r>
              <a:rPr lang="ru-RU" dirty="0"/>
              <a:t>". – </a:t>
            </a:r>
            <a:r>
              <a:rPr lang="ru-RU" dirty="0" err="1"/>
              <a:t>Шухалова</a:t>
            </a:r>
            <a:r>
              <a:rPr lang="ru-RU" dirty="0"/>
              <a:t> Л.В., учитель русского языка и литературы МОУ </a:t>
            </a:r>
            <a:r>
              <a:rPr lang="ru-RU" dirty="0" err="1"/>
              <a:t>Лучинская</a:t>
            </a:r>
            <a:r>
              <a:rPr lang="ru-RU" dirty="0"/>
              <a:t> СШ ЯМР.</a:t>
            </a:r>
          </a:p>
          <a:p>
            <a:r>
              <a:rPr lang="ru-RU" dirty="0"/>
              <a:t>«Организация процесса обучения, основанного на продуктивном применении принципа обратной связи». – Попова О.Н., учитель русского языка и литературы МОУ </a:t>
            </a:r>
            <a:r>
              <a:rPr lang="ru-RU" dirty="0" err="1"/>
              <a:t>Кузнечихинская</a:t>
            </a:r>
            <a:r>
              <a:rPr lang="ru-RU" dirty="0"/>
              <a:t> СШ ЯМР.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0557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13991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84176"/>
          </a:xfrm>
        </p:spPr>
        <p:txBody>
          <a:bodyPr>
            <a:normAutofit/>
          </a:bodyPr>
          <a:lstStyle/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88841"/>
            <a:ext cx="7886700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можно использовать опыт коллег в работе по обновленным ФГОС?</a:t>
            </a:r>
            <a:endParaRPr lang="ru-RU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28334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13991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84176"/>
          </a:xfrm>
        </p:spPr>
        <p:txBody>
          <a:bodyPr>
            <a:normAutofit/>
          </a:bodyPr>
          <a:lstStyle/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9685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Спасибо </a:t>
            </a:r>
            <a:r>
              <a:rPr lang="ru-RU" sz="6000" b="1" dirty="0">
                <a:solidFill>
                  <a:srgbClr val="C00000"/>
                </a:solidFill>
              </a:rPr>
              <a:t>за внимание!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89" y="4221088"/>
            <a:ext cx="3084513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64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13991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84176"/>
          </a:xfrm>
        </p:spPr>
        <p:txBody>
          <a:bodyPr>
            <a:normAutofit/>
          </a:bodyPr>
          <a:lstStyle/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88841"/>
            <a:ext cx="788670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</a:rPr>
              <a:t>Основными задачами </a:t>
            </a:r>
            <a:r>
              <a:rPr lang="ru-RU" dirty="0">
                <a:solidFill>
                  <a:schemeClr val="tx2"/>
                </a:solidFill>
              </a:rPr>
              <a:t>ФГОС являются создание единого  образовательного пространства по всей Российской Федерации и обеспечение преемственности образовательных программ начального общего, основного общего и среднего общего образования.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27" y="260648"/>
            <a:ext cx="393453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66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28650" y="249239"/>
            <a:ext cx="7886700" cy="6953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mtClean="0">
                <a:latin typeface="Arial" pitchFamily="34" charset="0"/>
                <a:cs typeface="Arial" pitchFamily="34" charset="0"/>
              </a:rPr>
              <a:t>Введение ФГОС НОО и ООО в 2021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340768"/>
            <a:ext cx="7848872" cy="5184576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ФГОС – Приказ Министерства просвещения №287 «Об утверждении Федерального государственного образовательного стандарта  основного общего образования», 31 мая 2021г.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Комплексный анализ готовности введения ФГОС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уровень, ОО) –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 полугодие 2021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новых ПООП с учетом апробации –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1 полугодие 2022 года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Поэтапное введение обновленных ФГОС НОО и ООО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начиная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2022/2023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года.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ФГОС – до 2027 года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67544" y="476672"/>
            <a:ext cx="8208912" cy="5630618"/>
            <a:chOff x="158044" y="344312"/>
            <a:chExt cx="11796889" cy="5762977"/>
          </a:xfrm>
        </p:grpSpPr>
        <p:sp>
          <p:nvSpPr>
            <p:cNvPr id="21" name="Овал 20"/>
            <p:cNvSpPr/>
            <p:nvPr/>
          </p:nvSpPr>
          <p:spPr>
            <a:xfrm>
              <a:off x="4662311" y="2065868"/>
              <a:ext cx="2585156" cy="230293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050845" y="361244"/>
              <a:ext cx="3104444" cy="163688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94579" y="2518648"/>
              <a:ext cx="2720623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400" b="1" dirty="0" smtClean="0">
                  <a:solidFill>
                    <a:srgbClr val="800000"/>
                  </a:solidFill>
                </a:rPr>
                <a:t>ФГОС</a:t>
              </a:r>
              <a:endParaRPr lang="ru-RU" sz="3400" b="1" dirty="0">
                <a:solidFill>
                  <a:srgbClr val="800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14490" y="1670755"/>
              <a:ext cx="3104444" cy="163688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21" name="Rectangle 1"/>
            <p:cNvSpPr>
              <a:spLocks noChangeArrowheads="1"/>
            </p:cNvSpPr>
            <p:nvPr/>
          </p:nvSpPr>
          <p:spPr bwMode="auto">
            <a:xfrm>
              <a:off x="6678244" y="973363"/>
              <a:ext cx="19464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b="1" dirty="0" smtClean="0" bmk=""/>
                <a:t>ПЕДАГОГИ</a:t>
              </a:r>
              <a:endParaRPr lang="ru-RU" sz="2000" b="1" dirty="0" smtClean="0" bmk="">
                <a:cs typeface="Arial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58044" y="3381023"/>
              <a:ext cx="3364089" cy="163688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8636001" y="1422401"/>
              <a:ext cx="3104444" cy="163688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771422" y="344312"/>
              <a:ext cx="3104444" cy="163688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968979" y="4470400"/>
              <a:ext cx="3104444" cy="163688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331200" y="3143955"/>
              <a:ext cx="3505201" cy="163688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254045" y="4402667"/>
              <a:ext cx="3104444" cy="163688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285932" y="979007"/>
              <a:ext cx="20198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b="1" dirty="0" smtClean="0" bmk=""/>
                <a:t>РОДИТЕЛИ</a:t>
              </a:r>
              <a:endParaRPr lang="ru-RU" sz="2000" b="1" dirty="0" smtClean="0" bmk="">
                <a:cs typeface="Arial" pitchFamily="34" charset="0"/>
              </a:endParaRPr>
            </a:p>
          </p:txBody>
        </p:sp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9094066" y="2023229"/>
              <a:ext cx="24431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b="1" dirty="0" smtClean="0" bmk=""/>
                <a:t>АВТОРЫ УМК</a:t>
              </a:r>
              <a:endParaRPr lang="ru-RU" sz="2000" b="1" dirty="0" smtClean="0" bmk="">
                <a:cs typeface="Arial" pitchFamily="34" charset="0"/>
              </a:endParaRPr>
            </a:p>
          </p:txBody>
        </p:sp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271797" y="2179788"/>
              <a:ext cx="301327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2000" b="1" dirty="0" smtClean="0" bmk=""/>
                <a:t>РАЗРАБОТЧИКИ КИМ для ГИА</a:t>
              </a:r>
              <a:endParaRPr lang="ru-RU" sz="2000" b="1" dirty="0" smtClean="0" bmk="">
                <a:cs typeface="Arial" pitchFamily="34" charset="0"/>
              </a:endParaRPr>
            </a:p>
          </p:txBody>
        </p:sp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8252178" y="3477533"/>
              <a:ext cx="370275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b="1" dirty="0" smtClean="0" bmk=""/>
                <a:t>РУКОВОДИТЕЛИ ОРГАНИЗАЦИЙ ОБЩЕГО ОБРАЗОВАНИЯ</a:t>
              </a:r>
              <a:endParaRPr lang="ru-RU" b="1" dirty="0" smtClean="0" bmk="">
                <a:cs typeface="Arial" pitchFamily="34" charset="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6350864" y="4981988"/>
              <a:ext cx="301327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b="1" dirty="0" smtClean="0" bmk=""/>
                <a:t>РУКОВОДИТЕЛИ ОРГАНИЗАЦИЙ ДПО</a:t>
              </a:r>
              <a:endParaRPr lang="ru-RU" b="1" dirty="0" smtClean="0" bmk="">
                <a:cs typeface="Arial" pitchFamily="34" charset="0"/>
              </a:endParaRPr>
            </a:p>
          </p:txBody>
        </p:sp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180623" y="3731534"/>
              <a:ext cx="333022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b="1" dirty="0" smtClean="0" bmk=""/>
                <a:t>РУКОВОДИТЕЛИ ОРГАНОВ УПРАВЛЕНИЯ ОБРАЗОВАНИЕМ</a:t>
              </a:r>
              <a:endParaRPr lang="ru-RU" b="1" dirty="0" smtClean="0" bmk="">
                <a:cs typeface="Arial" pitchFamily="34" charset="0"/>
              </a:endParaRPr>
            </a:p>
          </p:txBody>
        </p:sp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3031931" y="5007654"/>
              <a:ext cx="301327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2000" b="1" dirty="0" smtClean="0" bmk=""/>
                <a:t>РАЗРАБОТЧИКИ ПООП</a:t>
              </a:r>
              <a:endParaRPr lang="ru-RU" sz="2000" b="1" dirty="0" smtClean="0" bmk="">
                <a:cs typeface="Arial" pitchFamily="34" charset="0"/>
              </a:endParaRPr>
            </a:p>
          </p:txBody>
        </p:sp>
        <p:cxnSp>
          <p:nvCxnSpPr>
            <p:cNvPr id="26" name="Прямая соединительная линия 25"/>
            <p:cNvCxnSpPr>
              <a:stCxn id="6" idx="6"/>
            </p:cNvCxnSpPr>
            <p:nvPr/>
          </p:nvCxnSpPr>
          <p:spPr>
            <a:xfrm>
              <a:off x="3318934" y="2489200"/>
              <a:ext cx="1411110" cy="4120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7207956" y="2460978"/>
              <a:ext cx="1473200" cy="4402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3499556" y="3516488"/>
              <a:ext cx="1190977" cy="513645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endCxn id="12" idx="2"/>
            </p:cNvCxnSpPr>
            <p:nvPr/>
          </p:nvCxnSpPr>
          <p:spPr>
            <a:xfrm>
              <a:off x="7151512" y="3612445"/>
              <a:ext cx="1179688" cy="349955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752622" y="1952978"/>
              <a:ext cx="361245" cy="37253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575779" y="4222045"/>
              <a:ext cx="276577" cy="3612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536267" y="1828799"/>
              <a:ext cx="191911" cy="338668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4989689" y="4148667"/>
              <a:ext cx="203202" cy="333022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3521626"/>
            <a:ext cx="23179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 bmk="">
                <a:solidFill>
                  <a:srgbClr val="800000"/>
                </a:solidFill>
                <a:cs typeface="Arial" pitchFamily="34" charset="0"/>
              </a:rPr>
              <a:t>Единые стандарты </a:t>
            </a:r>
            <a:r>
              <a:rPr lang="ru-RU" sz="2000" b="1" dirty="0" smtClean="0" bmk="">
                <a:cs typeface="Arial" pitchFamily="34" charset="0"/>
              </a:rPr>
              <a:t>образовательного пространства страны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906" y="610828"/>
            <a:ext cx="818242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400" b="1" dirty="0" smtClean="0">
                <a:solidFill>
                  <a:srgbClr val="A52D36"/>
                </a:solidFill>
              </a:rPr>
              <a:t>Гарантия равенства ресурсов, условий и возможностей</a:t>
            </a:r>
            <a:endParaRPr lang="ru-RU" sz="3400" b="1" dirty="0">
              <a:solidFill>
                <a:srgbClr val="A52D36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179512" y="2708920"/>
            <a:ext cx="2810933" cy="3096344"/>
          </a:xfrm>
          <a:prstGeom prst="hexagon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915816" y="2771422"/>
            <a:ext cx="2782251" cy="3042356"/>
          </a:xfrm>
          <a:prstGeom prst="hexagon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652120" y="2708920"/>
            <a:ext cx="2827289" cy="3096344"/>
          </a:xfrm>
          <a:prstGeom prst="hexagon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347864" y="2866227"/>
            <a:ext cx="20538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 bmk="">
                <a:solidFill>
                  <a:srgbClr val="800000"/>
                </a:solidFill>
                <a:cs typeface="Arial" pitchFamily="34" charset="0"/>
              </a:rPr>
              <a:t>Единые подходы</a:t>
            </a:r>
          </a:p>
          <a:p>
            <a:pPr algn="ctr"/>
            <a:r>
              <a:rPr lang="ru-RU" sz="2000" b="1" dirty="0" smtClean="0" bmk="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sz="2000" b="1" dirty="0" smtClean="0" bmk="">
                <a:cs typeface="Arial" pitchFamily="34" charset="0"/>
              </a:rPr>
              <a:t>к формированию содержания образования, воспитания детей и молодежи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821441" y="3364499"/>
            <a:ext cx="23954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 bmk="">
                <a:solidFill>
                  <a:srgbClr val="800000"/>
                </a:solidFill>
                <a:cs typeface="Arial" pitchFamily="34" charset="0"/>
              </a:rPr>
              <a:t>Единая система</a:t>
            </a:r>
          </a:p>
          <a:p>
            <a:pPr algn="ctr"/>
            <a:r>
              <a:rPr lang="ru-RU" sz="2000" b="1" dirty="0" smtClean="0" bmk="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sz="2000" b="1" dirty="0" smtClean="0" bmk="">
                <a:cs typeface="Arial" pitchFamily="34" charset="0"/>
              </a:rPr>
              <a:t>мониторинга эффективности деятельности образовательных организаций</a:t>
            </a:r>
          </a:p>
        </p:txBody>
      </p:sp>
    </p:spTree>
    <p:extLst>
      <p:ext uri="{BB962C8B-B14F-4D97-AF65-F5344CB8AC3E}">
        <p14:creationId xmlns=""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7485"/>
            <a:ext cx="7886700" cy="47320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Обновленные ФГОС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сновные положения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655" y="2359742"/>
            <a:ext cx="8572500" cy="4380272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Приводят стандарты в соответствие </a:t>
            </a:r>
            <a:r>
              <a:rPr lang="en-US" sz="2400" b="1" dirty="0" smtClean="0"/>
              <a:t>c </a:t>
            </a:r>
            <a:r>
              <a:rPr lang="ru-RU" sz="2400" b="1" dirty="0" smtClean="0"/>
              <a:t>Федеральным законом «Об образовании в Российской Федерации;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Обеспечивают вариативность содержания образовательных программ основного общего образования, возможность формирования программ разного уровня сложности и направленности с учетом потребностей и способностей  обучающихся;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Устанавливают вариативность сроков реализации программ (не только в сторону увеличения, но и в сторону сокращения);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Детализируют условия реализации образовательных программ;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Детализируют требования к результатам освоения учащимися программ ООО;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Оптимизируют требования к основной образовательной программе и рабочей программе;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Прописывают требования к организации электронного обучения и применению дистанционных образовательных технологий</a:t>
            </a:r>
            <a:endParaRPr lang="ru-RU" sz="2400" b="1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825708" y="796414"/>
            <a:ext cx="5475338" cy="1426056"/>
          </a:xfrm>
          <a:prstGeom prst="downArrowCallout">
            <a:avLst>
              <a:gd name="adj1" fmla="val 29649"/>
              <a:gd name="adj2" fmla="val 36582"/>
              <a:gd name="adj3" fmla="val 25000"/>
              <a:gd name="adj4" fmla="val 64977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836712"/>
            <a:ext cx="5475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Методологическая основа – </a:t>
            </a:r>
          </a:p>
          <a:p>
            <a:pPr algn="ctr"/>
            <a:r>
              <a:rPr lang="ru-RU" sz="2400" b="1" dirty="0" smtClean="0"/>
              <a:t>системно-</a:t>
            </a:r>
            <a:r>
              <a:rPr lang="ru-RU" sz="2400" b="1" dirty="0" err="1" smtClean="0"/>
              <a:t>деятельностный</a:t>
            </a:r>
            <a:r>
              <a:rPr lang="ru-RU" sz="2400" b="1" dirty="0" smtClean="0"/>
              <a:t> подход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41876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628650" y="257175"/>
            <a:ext cx="7886700" cy="820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Основные изменения,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внесенные в обновленный ФГОС 2021</a:t>
            </a:r>
          </a:p>
        </p:txBody>
      </p:sp>
      <p:sp>
        <p:nvSpPr>
          <p:cNvPr id="10244" name="Объект 2"/>
          <p:cNvSpPr>
            <a:spLocks noGrp="1"/>
          </p:cNvSpPr>
          <p:nvPr>
            <p:ph idx="1"/>
          </p:nvPr>
        </p:nvSpPr>
        <p:spPr>
          <a:xfrm>
            <a:off x="157163" y="1228726"/>
            <a:ext cx="8829675" cy="5478463"/>
          </a:xfrm>
        </p:spPr>
        <p:txBody>
          <a:bodyPr>
            <a:normAutofit fontScale="92500" lnSpcReduction="10000"/>
          </a:bodyPr>
          <a:lstStyle/>
          <a:p>
            <a:pPr marL="0" indent="0" algn="ctr" fontAlgn="t">
              <a:buFont typeface="Arial" pitchFamily="34" charset="0"/>
              <a:buNone/>
            </a:pPr>
            <a:endParaRPr lang="ru-RU" sz="12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t">
              <a:buFont typeface="Arial" pitchFamily="34" charset="0"/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1) Впервые вводится ФГОС НОО и ООО (5-9 классы) одновременно.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Четко прописаны обязательства образовательного учреждения (в частности, школы) перед учениками и родителями.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Сделан акцент на развитие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метапредметных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 личностных навыков.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ru-RU" sz="2200" u="sng" dirty="0" smtClean="0">
                <a:latin typeface="Arial" pitchFamily="34" charset="0"/>
                <a:cs typeface="Arial" pitchFamily="34" charset="0"/>
              </a:rPr>
              <a:t>Подробно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указан перечень предметных 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межпредметных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5)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т.д.).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6)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Зафиксированы контрольные точки с конкретными результатами учеников (сочинение на 300 слов, словарный запас из 70 новых слов ежегодно и т.п.).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7)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Строго обозначено, какие темы должны освоить дети в определенный год обучения. 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8)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Содержание тем по новым ФГОС не рекомендовано менять местами (ранее это допускалось).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Основные изменения,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внесенные в обновленный ФГОС 2021</a:t>
            </a:r>
            <a:endParaRPr lang="ru-RU" sz="3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735" y="1484784"/>
            <a:ext cx="8829675" cy="4824536"/>
          </a:xfrm>
        </p:spPr>
        <p:txBody>
          <a:bodyPr rtlCol="0">
            <a:normAutofit fontScale="70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Вводится предмет «Функциональная грамотность» как одна из составляющих на уроках географии, математики, информатики, окружающего мира.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10) Учитываются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возрастные и психологические особенности учеников всех классов. Главное, чтобы ребята не были перегружены. Кроме того, уточнено минимальное и максимальное количество часов, необходимых для полноценной реализации основных образовательных программ.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Расширяются возможности для реализации права выбора педагогическими работниками методик обучения и воспитания.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имеют право обучать детей на родном языке, то есть на любом языке Российской Федерации.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Прописана процедура оценки качества образования (ВПР, РДР и т.д.)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к информационно-образовательной среде образовательной организации, в том числе электронной.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16) Введены единые требования к составлению рабочих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программ, в том числе и программ внеурочной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базовое содержание программы воспитания.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Уточнены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задачи и условия программы коррекционной работы с детьми с ОВЗ. 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833D9B8-A476-446C-B51F-71665B86B723}"/>
              </a:ext>
            </a:extLst>
          </p:cNvPr>
          <p:cNvSpPr/>
          <p:nvPr/>
        </p:nvSpPr>
        <p:spPr>
          <a:xfrm>
            <a:off x="139304" y="263526"/>
            <a:ext cx="8864203" cy="1298575"/>
          </a:xfrm>
          <a:prstGeom prst="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800" dirty="0">
                <a:latin typeface="Century Gothic" panose="020B0502020202020204" pitchFamily="34" charset="0"/>
              </a:rPr>
              <a:t>Новые возможности разных групп участников образовательных отношений в основных образовательных программах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197020-9F27-4A3E-A499-F561B664606D}"/>
              </a:ext>
            </a:extLst>
          </p:cNvPr>
          <p:cNvSpPr/>
          <p:nvPr/>
        </p:nvSpPr>
        <p:spPr>
          <a:xfrm>
            <a:off x="5611417" y="2636912"/>
            <a:ext cx="320159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  <a:defRPr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FC0"/>
                </a:solidFill>
                <a:latin typeface="Arial" panose="020B0604020202020204" pitchFamily="34" charset="0"/>
              </a:rPr>
              <a:t>Вариативность зависит от родителей обучающихся и определяется индивидуальными способностями, возможностями, потребностями и интересами обучающихся</a:t>
            </a:r>
          </a:p>
          <a:p>
            <a:pPr>
              <a:defRPr/>
            </a:pPr>
            <a:endParaRPr lang="ru-RU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533400" y="1747838"/>
            <a:ext cx="36528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solidFill>
                  <a:srgbClr val="000000"/>
                </a:solidFill>
                <a:latin typeface="Arial" pitchFamily="34" charset="0"/>
              </a:rPr>
              <a:t>Выбор алгоритма обеспечения вариативности содержания программ</a:t>
            </a:r>
            <a:r>
              <a:rPr lang="ru-RU" altLang="ru-RU" dirty="0">
                <a:latin typeface="Arial" pitchFamily="34" charset="0"/>
              </a:rPr>
              <a:t> </a:t>
            </a:r>
            <a:endParaRPr lang="ru-RU" altLang="ru-RU" dirty="0"/>
          </a:p>
        </p:txBody>
      </p:sp>
      <p:sp>
        <p:nvSpPr>
          <p:cNvPr id="14341" name="Прямоугольник 10"/>
          <p:cNvSpPr>
            <a:spLocks noChangeArrowheads="1"/>
          </p:cNvSpPr>
          <p:nvPr/>
        </p:nvSpPr>
        <p:spPr bwMode="auto">
          <a:xfrm>
            <a:off x="5580111" y="5805264"/>
            <a:ext cx="2952329" cy="923330"/>
          </a:xfrm>
          <a:prstGeom prst="rect">
            <a:avLst/>
          </a:prstGeom>
          <a:solidFill>
            <a:srgbClr val="43AF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Arial" pitchFamily="34" charset="0"/>
              </a:rPr>
              <a:t>Для обучающихся и их родителей (законных представителей) </a:t>
            </a:r>
            <a:endParaRPr lang="ru-RU" altLang="ru-RU" dirty="0"/>
          </a:p>
        </p:txBody>
      </p:sp>
      <p:sp>
        <p:nvSpPr>
          <p:cNvPr id="14342" name="Прямоугольник 11"/>
          <p:cNvSpPr>
            <a:spLocks noChangeArrowheads="1"/>
          </p:cNvSpPr>
          <p:nvPr/>
        </p:nvSpPr>
        <p:spPr bwMode="auto">
          <a:xfrm>
            <a:off x="395536" y="6093296"/>
            <a:ext cx="3730228" cy="646331"/>
          </a:xfrm>
          <a:prstGeom prst="rect">
            <a:avLst/>
          </a:prstGeom>
          <a:solidFill>
            <a:srgbClr val="43AF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Arial" pitchFamily="34" charset="0"/>
              </a:rPr>
              <a:t>Для руководящих и педагогических работников ОО</a:t>
            </a:r>
            <a:endParaRPr lang="ru-RU" alt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F2453F2-0A49-41E5-9F1E-8F42C0A24D8D}"/>
              </a:ext>
            </a:extLst>
          </p:cNvPr>
          <p:cNvSpPr/>
          <p:nvPr/>
        </p:nvSpPr>
        <p:spPr>
          <a:xfrm>
            <a:off x="221456" y="4703763"/>
            <a:ext cx="3282554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  <a:defRPr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540D40D-19DA-48F0-A739-467183E45E14}"/>
              </a:ext>
            </a:extLst>
          </p:cNvPr>
          <p:cNvSpPr/>
          <p:nvPr/>
        </p:nvSpPr>
        <p:spPr>
          <a:xfrm>
            <a:off x="539552" y="2708921"/>
            <a:ext cx="40324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  <a:defRPr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в структуре программ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ООО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можно предусмотреть учебные предметы, учебные курсы и учебные модули;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школа вправе разработать и реализовать программы углубленного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профильного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изучения отдельных предметов;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можно разработать и реализовать индивидуальный учебный план в соответствии с образовательными потребностями и интересами учеников (п. 6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ФГОС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ООО)</a:t>
            </a:r>
            <a:endParaRPr lang="ru-RU" sz="1600" dirty="0">
              <a:solidFill>
                <a:srgbClr val="006FC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sp>
        <p:nvSpPr>
          <p:cNvPr id="14345" name="Прямоугольник 13"/>
          <p:cNvSpPr>
            <a:spLocks noChangeArrowheads="1"/>
          </p:cNvSpPr>
          <p:nvPr/>
        </p:nvSpPr>
        <p:spPr bwMode="auto">
          <a:xfrm>
            <a:off x="5079206" y="1793876"/>
            <a:ext cx="3531394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Выбор варианта основной образовательной программы и формы её реализации</a:t>
            </a:r>
            <a:endParaRPr lang="ru-RU" alt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245D26E7-781B-4C40-B10C-288C362F1A0C}"/>
              </a:ext>
            </a:extLst>
          </p:cNvPr>
          <p:cNvCxnSpPr>
            <a:cxnSpLocks/>
          </p:cNvCxnSpPr>
          <p:nvPr/>
        </p:nvCxnSpPr>
        <p:spPr>
          <a:xfrm>
            <a:off x="4713684" y="1747838"/>
            <a:ext cx="51197" cy="4768850"/>
          </a:xfrm>
          <a:prstGeom prst="line">
            <a:avLst/>
          </a:prstGeom>
          <a:ln w="76200">
            <a:solidFill>
              <a:srgbClr val="1E3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1088</Words>
  <Application>Microsoft Office PowerPoint</Application>
  <PresentationFormat>Экран (4:3)</PresentationFormat>
  <Paragraphs>110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Пути повышения профессиональной компетентности учителей русского языка  и литературы в условиях введения обновленного ФГОС   и   развитие «гибких навыков» учащихся.  </vt:lpstr>
      <vt:lpstr>Слайд 2</vt:lpstr>
      <vt:lpstr>Введение ФГОС НОО и ООО в 2021 году</vt:lpstr>
      <vt:lpstr>Слайд 4</vt:lpstr>
      <vt:lpstr>Слайд 5</vt:lpstr>
      <vt:lpstr>Обновленные ФГОС Основные положения</vt:lpstr>
      <vt:lpstr>Основные изменения,  внесенные в обновленный ФГОС 2021</vt:lpstr>
      <vt:lpstr>Основные изменения,  внесенные в обновленный ФГОС 2021</vt:lpstr>
      <vt:lpstr>Слайд 9</vt:lpstr>
      <vt:lpstr>Слайд 10</vt:lpstr>
      <vt:lpstr>Слайд 11</vt:lpstr>
      <vt:lpstr>Научно-методическое сопровождение ФГОС</vt:lpstr>
      <vt:lpstr>Выводы</vt:lpstr>
      <vt:lpstr>Цель вебинара - ? </vt:lpstr>
      <vt:lpstr>План выступлений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Обновленный ФГОС основного общего образования</dc:title>
  <dc:creator>LENOVO</dc:creator>
  <cp:lastModifiedBy>Windows User</cp:lastModifiedBy>
  <cp:revision>10</cp:revision>
  <dcterms:created xsi:type="dcterms:W3CDTF">2022-03-13T21:20:56Z</dcterms:created>
  <dcterms:modified xsi:type="dcterms:W3CDTF">2022-03-29T18:55:22Z</dcterms:modified>
</cp:coreProperties>
</file>