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64" r:id="rId4"/>
    <p:sldId id="276" r:id="rId5"/>
    <p:sldId id="277" r:id="rId6"/>
    <p:sldId id="278" r:id="rId7"/>
    <p:sldId id="279" r:id="rId8"/>
    <p:sldId id="260" r:id="rId9"/>
    <p:sldId id="266" r:id="rId10"/>
    <p:sldId id="261" r:id="rId11"/>
    <p:sldId id="268" r:id="rId12"/>
    <p:sldId id="262" r:id="rId13"/>
    <p:sldId id="269" r:id="rId14"/>
    <p:sldId id="280" r:id="rId15"/>
    <p:sldId id="271" r:id="rId16"/>
    <p:sldId id="272" r:id="rId17"/>
    <p:sldId id="273" r:id="rId18"/>
    <p:sldId id="281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29.09.2021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/LiameloNSchool/featured" TargetMode="External"/><Relationship Id="rId2" Type="http://schemas.openxmlformats.org/officeDocument/2006/relationships/hyperlink" Target="http://gramota.ru/class/coach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icey.net/free/4-russkii_yazyk/39-kurs_russkogo_yazyka_fonetika__slovoobrazovanie__morfologiya_i_orfografiya.html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&#1057;&#1089;&#1099;&#1083;&#1082;&#1080;.docx" TargetMode="External"/><Relationship Id="rId2" Type="http://schemas.openxmlformats.org/officeDocument/2006/relationships/hyperlink" Target="https://edsoo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ublication.pravo.gov.ru/Document/View/0001202103290006" TargetMode="External"/><Relationship Id="rId4" Type="http://schemas.openxmlformats.org/officeDocument/2006/relationships/hyperlink" Target="http://www.edu.ru/documents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ivo.garant.ru/document/redirect/70188902/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359898"/>
            <a:ext cx="7200800" cy="306910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Структура рабочей программы по ФГОС в основной  и средней школе: </a:t>
            </a:r>
            <a:r>
              <a:rPr lang="ru-RU" sz="4400" b="1" dirty="0" smtClean="0"/>
              <a:t>как составить рабочую программу по русскому языку.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501008"/>
            <a:ext cx="7406640" cy="187220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4005064"/>
            <a:ext cx="4536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Коршунова Ольга Владимировна, руководитель районного  методического объединения  учителей русского языка и литературы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Содержание учебного предмета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В структуре рабочей программы по ФГОС на вопрос «чему учить» отвечает раздел «Содержание учебного предмета, курса». В нем рассматриваются названия тем (разделов) курса и их краткое содержание. Дается характеристика  основных содержательных линий и тем (понятия, термины, явления и т.д., изучаемые в данной теме).</a:t>
            </a:r>
          </a:p>
          <a:p>
            <a:r>
              <a:rPr lang="ru-RU" dirty="0" smtClean="0"/>
              <a:t>Здесь же указываются планируемые контрольные, практические, лабораторные работы, экскурсии, направления проектной и научно-исследовательской деятельности обучающихся. Если есть резерв времени, то показывается, как он будет использоваться. Вопросы регионального компонента по предмету тоже включаются в этот пункт.</a:t>
            </a:r>
          </a:p>
          <a:p>
            <a:r>
              <a:rPr lang="ru-RU" dirty="0" smtClean="0"/>
              <a:t>Содержание учебного курса составляется на уровень обучения (начальная школа, основная школа или средняя школа) с разбивкой по классам. Это обеспечивает преемственность в обучении предмету в пределах одной ступени обучения. Учитель должен знать, что уже известно ученикам, на какие знания можно опираться при изучении нового материала, а что является новым. Это особенно важно в том случае, если учитель работает не во всех классах, а ведет параллель.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Пример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i="1" dirty="0" smtClean="0"/>
              <a:t>Речь. Речевая деятельность.</a:t>
            </a:r>
            <a:endParaRPr lang="ru-RU" dirty="0" smtClean="0"/>
          </a:p>
          <a:p>
            <a:r>
              <a:rPr lang="ru-RU" dirty="0" smtClean="0"/>
              <a:t>Речь. Речевое общение, речевая ситуация, речевая задача. Особенности устной и письменной речи. Причины коммуникативных неудач. </a:t>
            </a:r>
          </a:p>
          <a:p>
            <a:r>
              <a:rPr lang="ru-RU" dirty="0" smtClean="0"/>
              <a:t>Виды монолога (повествование, описание, рассуждение; сочетание разных видов монолога). Рассуждение и его виды.</a:t>
            </a:r>
          </a:p>
          <a:p>
            <a:r>
              <a:rPr lang="ru-RU" dirty="0" smtClean="0"/>
              <a:t>Функциональные разновидности языка. Текст, его основная и дополнительная информация. </a:t>
            </a:r>
          </a:p>
          <a:p>
            <a:r>
              <a:rPr lang="ru-RU" dirty="0" smtClean="0"/>
              <a:t>Создание устных высказываний разной коммуникативной направленности в зависимости от сферы и ситуации общения.</a:t>
            </a:r>
          </a:p>
          <a:p>
            <a:r>
              <a:rPr lang="ru-RU" dirty="0" smtClean="0"/>
              <a:t>Информационная переработка текста (план, тезисы, схемы, таблицы).</a:t>
            </a:r>
          </a:p>
          <a:p>
            <a:r>
              <a:rPr lang="ru-RU" dirty="0" smtClean="0"/>
              <a:t>Изложение содержания прослушанного или прочитанного текста  (подробное, сжатое, выборочное). </a:t>
            </a:r>
          </a:p>
          <a:p>
            <a:r>
              <a:rPr lang="ru-RU" dirty="0" smtClean="0"/>
              <a:t>Написание сочинений, писем, текстов иных жанров.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Тематическое планирование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Тематическое планирование составляется  с учетом рабочей программы воспитания с указанием количества часов, отводимых на освоение каждой темы (в соответствии с изменениями, внесенными во ФГОС СОО и ФГОС ООО </a:t>
            </a:r>
            <a:br>
              <a:rPr lang="ru-RU" dirty="0" smtClean="0"/>
            </a:br>
            <a:r>
              <a:rPr lang="ru-RU" dirty="0" smtClean="0"/>
              <a:t>от 11.12.2020).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Изменения в рабочей программе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2 июня 2020 году решением федерального учебно-методического объединения. Протокол № 2/20 была одобрена Примерная программа воспитания. В п.3.4 «Модуль «Школьный урок» должны быть указаны конкретные виды, формы и содержание деятельности по реализации воспитательного потенциала урока. </a:t>
            </a:r>
          </a:p>
          <a:p>
            <a:pPr algn="just"/>
            <a:r>
              <a:rPr lang="ru-RU" dirty="0" smtClean="0"/>
              <a:t>В соответствии с этим в ФГОС ООО и ФГОС СОО в п. 18.2.2. «Рабочие программы учебных предметов, курсов, в том числе внеурочной деятельности должны обеспечивать достижение планируемых результатов освоения основной образовательной программы» были внесены изменения: «Рабочие программы учебных предметов, курсов, в том числе внеурочной деятельности разрабатываются на основе требований к результатам освоения основной образовательной программы с учетом программ, включенных в ее структуру.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76672"/>
            <a:ext cx="7498080" cy="940966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Таким образом, рабочие программы на 2021-2022 учебный год необходимо скорректировать в следующих направлениях: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14955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1) включение в рабочую программу информации об используемых цифровых образовательных ресурсах;</a:t>
            </a:r>
          </a:p>
          <a:p>
            <a:r>
              <a:rPr lang="ru-RU" dirty="0" smtClean="0"/>
              <a:t>2) отражение в рабочей программе по предмету программы воспитания.</a:t>
            </a:r>
          </a:p>
          <a:p>
            <a:pPr>
              <a:buNone/>
            </a:pPr>
            <a:r>
              <a:rPr lang="ru-RU" b="1" i="1" dirty="0" smtClean="0"/>
              <a:t>Реализация воспитательного потенциала уроков русского языка:</a:t>
            </a:r>
            <a:endParaRPr lang="ru-RU" b="1" dirty="0" smtClean="0"/>
          </a:p>
          <a:p>
            <a:pPr>
              <a:buNone/>
            </a:pPr>
            <a:r>
              <a:rPr lang="ru-RU" b="1" i="1" dirty="0" smtClean="0"/>
              <a:t> </a:t>
            </a:r>
            <a:endParaRPr lang="ru-RU" b="1" dirty="0" smtClean="0"/>
          </a:p>
          <a:p>
            <a:pPr lvl="0"/>
            <a:r>
              <a:rPr lang="ru-RU" dirty="0" smtClean="0"/>
              <a:t>уроки развития речи; уроки-практикумы;</a:t>
            </a:r>
          </a:p>
          <a:p>
            <a:pPr lvl="0"/>
            <a:r>
              <a:rPr lang="ru-RU" dirty="0" smtClean="0"/>
              <a:t>аналитическая работа с текстами на нравственные, духовные, гражданские темы;</a:t>
            </a:r>
          </a:p>
          <a:p>
            <a:pPr lvl="0"/>
            <a:r>
              <a:rPr lang="ru-RU" dirty="0" smtClean="0"/>
              <a:t>создание тематических проектов;</a:t>
            </a:r>
          </a:p>
          <a:p>
            <a:pPr lvl="0"/>
            <a:r>
              <a:rPr lang="ru-RU" dirty="0" smtClean="0"/>
              <a:t>использование дистанционных образовательных технологий обучения;</a:t>
            </a:r>
          </a:p>
          <a:p>
            <a:pPr lvl="0"/>
            <a:r>
              <a:rPr lang="ru-RU" dirty="0" smtClean="0"/>
              <a:t>подготовка индивидуальных сообщений на нравственные темы, предваряющих работу с определенным текстом;</a:t>
            </a:r>
          </a:p>
          <a:p>
            <a:pPr lvl="0"/>
            <a:r>
              <a:rPr lang="ru-RU" dirty="0" smtClean="0"/>
              <a:t>групповая работа над созданием проектов, на уроках-практикумах.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Обратите  внимание!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    Если в пояснительной записке к рабочей программе указать конкретные формы, виды или содержание деятельности, например, уроки развития речи или аналитическая работа с текстом, то необходимо их </a:t>
            </a:r>
            <a:br>
              <a:rPr lang="ru-RU" dirty="0" smtClean="0"/>
            </a:br>
            <a:r>
              <a:rPr lang="ru-RU" dirty="0" smtClean="0"/>
              <a:t>в тематическом (по желанию – в поурочном планировании) выделить </a:t>
            </a:r>
            <a:br>
              <a:rPr lang="ru-RU" dirty="0" smtClean="0"/>
            </a:br>
            <a:r>
              <a:rPr lang="ru-RU" dirty="0" smtClean="0"/>
              <a:t>(«Р/Р Сочинение. Создание текста на заданную тему дружбы» или «Урок-практикум. Союзы в простых и сложных предложениях. Решение учебно-практических задач»). Там же прописываем название и/или тематику текстов, цифровые образовательные ресурсы.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 smtClean="0"/>
              <a:t>1. Введение – 12 ч</a:t>
            </a:r>
            <a:endParaRPr lang="ru-RU" dirty="0" smtClean="0"/>
          </a:p>
          <a:p>
            <a:r>
              <a:rPr lang="ru-RU" i="1" dirty="0" smtClean="0"/>
              <a:t>Формы, виды и содержание деятельности по реализации воспитательного потенциала урока:</a:t>
            </a:r>
            <a:endParaRPr lang="ru-RU" dirty="0" smtClean="0"/>
          </a:p>
          <a:p>
            <a:pPr lvl="0"/>
            <a:r>
              <a:rPr lang="ru-RU" dirty="0" smtClean="0"/>
              <a:t>уроки развития речи;</a:t>
            </a:r>
          </a:p>
          <a:p>
            <a:pPr lvl="0"/>
            <a:r>
              <a:rPr lang="ru-RU" dirty="0" smtClean="0"/>
              <a:t>аналитическая работа с текстами на нравственные темы.</a:t>
            </a:r>
          </a:p>
          <a:p>
            <a:r>
              <a:rPr lang="ru-RU" b="1" dirty="0" smtClean="0"/>
              <a:t>2. Система частей речи в русском языке – 1 ч</a:t>
            </a:r>
            <a:endParaRPr lang="ru-RU" dirty="0" smtClean="0"/>
          </a:p>
          <a:p>
            <a:r>
              <a:rPr lang="ru-RU" b="1" dirty="0" smtClean="0"/>
              <a:t>3. Причастие – 32</a:t>
            </a:r>
            <a:endParaRPr lang="ru-RU" dirty="0" smtClean="0"/>
          </a:p>
          <a:p>
            <a:r>
              <a:rPr lang="ru-RU" i="1" dirty="0" smtClean="0"/>
              <a:t>Цифровые образовательные ресурсы:</a:t>
            </a:r>
            <a:endParaRPr lang="ru-RU" dirty="0" smtClean="0"/>
          </a:p>
          <a:p>
            <a:r>
              <a:rPr lang="ru-RU" dirty="0" smtClean="0"/>
              <a:t>Репетитор </a:t>
            </a:r>
            <a:r>
              <a:rPr lang="ru-RU" dirty="0" err="1" smtClean="0"/>
              <a:t>он-лайн</a:t>
            </a:r>
            <a:r>
              <a:rPr lang="ru-RU" dirty="0" smtClean="0"/>
              <a:t> // </a:t>
            </a:r>
            <a:r>
              <a:rPr lang="ru-RU" u="sng" dirty="0" smtClean="0">
                <a:hlinkClick r:id="rId2"/>
              </a:rPr>
              <a:t>http://gramota.ru/class/coach/</a:t>
            </a:r>
            <a:r>
              <a:rPr lang="ru-RU" dirty="0" smtClean="0"/>
              <a:t> </a:t>
            </a:r>
          </a:p>
          <a:p>
            <a:r>
              <a:rPr lang="en-US" dirty="0" err="1" smtClean="0"/>
              <a:t>LiameloN</a:t>
            </a:r>
            <a:r>
              <a:rPr lang="en-US" dirty="0" smtClean="0"/>
              <a:t> School // </a:t>
            </a:r>
            <a:r>
              <a:rPr lang="en-US" u="sng" dirty="0" smtClean="0">
                <a:hlinkClick r:id="rId3"/>
              </a:rPr>
              <a:t>https://www.youtube.com/c/LiameloNSchool/featured</a:t>
            </a:r>
            <a:r>
              <a:rPr lang="ru-RU" dirty="0" smtClean="0"/>
              <a:t> </a:t>
            </a:r>
          </a:p>
          <a:p>
            <a:r>
              <a:rPr lang="ru-RU" u="sng" dirty="0" smtClean="0"/>
              <a:t>Образовательные тесты // https://testedu.ru/test/russkij-yazyik/7-klass/</a:t>
            </a:r>
            <a:endParaRPr lang="ru-RU" dirty="0" smtClean="0"/>
          </a:p>
          <a:p>
            <a:r>
              <a:rPr lang="ru-RU" u="sng" dirty="0" smtClean="0"/>
              <a:t>Курс русского языка. Фонетика, словообразование, морфология и орфография // </a:t>
            </a:r>
            <a:r>
              <a:rPr lang="ru-RU" u="sng" dirty="0" smtClean="0">
                <a:hlinkClick r:id="rId4"/>
              </a:rPr>
              <a:t>https://licey.net/free/4-russkii_yazyk/39-kurs_russkogo_yazyka_fonetika__slovoobrazovanie__morfologiya_i_orfografiya.html</a:t>
            </a:r>
            <a:endParaRPr lang="ru-RU" dirty="0" smtClean="0"/>
          </a:p>
          <a:p>
            <a:r>
              <a:rPr lang="ru-RU" i="1" dirty="0" smtClean="0"/>
              <a:t>Формы, виды и содержание деятельности по реализации воспитательного потенциала урока</a:t>
            </a:r>
            <a:endParaRPr lang="ru-RU" dirty="0" smtClean="0"/>
          </a:p>
          <a:p>
            <a:pPr lvl="0"/>
            <a:r>
              <a:rPr lang="ru-RU" dirty="0" smtClean="0"/>
              <a:t>уроки развития речи;</a:t>
            </a:r>
          </a:p>
          <a:p>
            <a:pPr lvl="0"/>
            <a:r>
              <a:rPr lang="ru-RU" dirty="0" smtClean="0"/>
              <a:t>урок-практикум (решение учебно-познавательных задач в группах);</a:t>
            </a:r>
          </a:p>
          <a:p>
            <a:pPr lvl="0"/>
            <a:r>
              <a:rPr lang="ru-RU" dirty="0" smtClean="0"/>
              <a:t>аналитическая работа с текстами на нравственные темы.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Перечень учебников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2134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2 марта 2021 года опубликован приказ Министерства просвещения Российской Федерации № 766 от 23 декабря 2020 года о внесении изменений и дополнений в федеральный перечень учебников. В соответствии с этим приказом федеральный перечень дополнен следующими учебниками, рекомендуемыми к использованию при реализации обязательной части основной образовательной программы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Полезные 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4187552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hlinkClick r:id="rId2"/>
              </a:rPr>
              <a:t>https://edsoo.ru/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92D050"/>
                </a:solidFill>
                <a:hlinkClick r:id="rId3" action="ppaction://hlinkfile"/>
              </a:rPr>
              <a:t>https://fgosreestr.ru/</a:t>
            </a:r>
            <a:endParaRPr lang="en-US" dirty="0" smtClean="0">
              <a:solidFill>
                <a:srgbClr val="92D050"/>
              </a:solidFill>
            </a:endParaRPr>
          </a:p>
          <a:p>
            <a:r>
              <a:rPr lang="ru-RU" u="sng" dirty="0" smtClean="0">
                <a:hlinkClick r:id="rId4"/>
              </a:rPr>
              <a:t>http://www.edu.ru/documents/</a:t>
            </a:r>
            <a:r>
              <a:rPr lang="ru-RU" dirty="0" smtClean="0"/>
              <a:t>                        </a:t>
            </a:r>
          </a:p>
          <a:p>
            <a:r>
              <a:rPr lang="ru-RU" u="sng" dirty="0" smtClean="0">
                <a:hlinkClick r:id="rId5"/>
              </a:rPr>
              <a:t>http://publication.pravo.gov.ru/Document/View/0001202103290006</a:t>
            </a:r>
            <a:r>
              <a:rPr lang="ru-RU" dirty="0" smtClean="0"/>
              <a:t>   </a:t>
            </a:r>
          </a:p>
          <a:p>
            <a:r>
              <a:rPr lang="en-US" dirty="0" smtClean="0">
                <a:solidFill>
                  <a:srgbClr val="92D050"/>
                </a:solidFill>
                <a:hlinkClick r:id="rId3" action="ppaction://hlinkfile"/>
              </a:rPr>
              <a:t>https://www.zvukrasok.ru/news/</a:t>
            </a:r>
            <a:r>
              <a:rPr lang="ru-RU" dirty="0" smtClean="0">
                <a:solidFill>
                  <a:srgbClr val="92D050"/>
                </a:solidFill>
                <a:hlinkClick r:id="rId3" action="ppaction://hlinkfile"/>
              </a:rPr>
              <a:t> </a:t>
            </a:r>
            <a:endParaRPr lang="ru-RU" dirty="0" smtClean="0">
              <a:solidFill>
                <a:srgbClr val="92D05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Творческих  успехов!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84784"/>
            <a:ext cx="7344816" cy="476361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Рабочие программы учебных предметов, учебных курсов (в том числе внеурочной деятельности), учебных модулей должны обеспечивать достижение планируемых результатов освоения программы основного общего и среднего образования,  разрабатываться на основе требований ФГОС ООО и ФГОС СОО к результатам освоения программы основного общего образования.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/>
              <a:t>Нормативно-методическое обеспечение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преподавания русского языка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В 2021-2022 учебном году преподавание русского языка в образовательных организациях будет осуществляться:</a:t>
            </a:r>
          </a:p>
          <a:p>
            <a:pPr lvl="0"/>
            <a:r>
              <a:rPr lang="ru-RU" i="1" dirty="0" smtClean="0"/>
              <a:t>в 5-9 классах - </a:t>
            </a:r>
            <a:r>
              <a:rPr lang="ru-RU" dirty="0" smtClean="0"/>
              <a:t>в соответствии с федеральным государственным образовательным стандартом основного общего образования (Приказ Министерства образования и науки РФ от 17 декабря 2010 г. N</a:t>
            </a:r>
            <a:r>
              <a:rPr lang="en-US" dirty="0" smtClean="0"/>
              <a:t> </a:t>
            </a:r>
            <a:r>
              <a:rPr lang="ru-RU" dirty="0" smtClean="0"/>
              <a:t>1897 «Об утверждении федерального государственного образовательного стандарта основного общего образования» (с изменениями и дополнениями от 29 декабря 2014</a:t>
            </a:r>
            <a:r>
              <a:rPr lang="en-US" dirty="0" smtClean="0"/>
              <a:t> </a:t>
            </a:r>
            <a:r>
              <a:rPr lang="ru-RU" dirty="0" smtClean="0"/>
              <a:t>г., 31</a:t>
            </a:r>
            <a:r>
              <a:rPr lang="en-US" dirty="0" smtClean="0"/>
              <a:t> </a:t>
            </a:r>
            <a:r>
              <a:rPr lang="ru-RU" dirty="0" smtClean="0"/>
              <a:t>декабря</a:t>
            </a:r>
            <a:r>
              <a:rPr lang="en-US" dirty="0" smtClean="0"/>
              <a:t> </a:t>
            </a:r>
            <a:r>
              <a:rPr lang="ru-RU" dirty="0" smtClean="0"/>
              <a:t>2015 г.));</a:t>
            </a:r>
          </a:p>
          <a:p>
            <a:pPr lvl="0"/>
            <a:r>
              <a:rPr lang="ru-RU" i="1" dirty="0" smtClean="0"/>
              <a:t>в 10-11 классах </a:t>
            </a:r>
            <a:r>
              <a:rPr lang="ru-RU" dirty="0" smtClean="0"/>
              <a:t>– в соответствии с федеральным государственным образовательным стандартом среднего общего образования (Приказ Министерства образования и науки РФ от 17 мая 2012 г. N 413 «Об утверждении федерального государственного образовательного стандарта среднего общего образования» (с изменениями и дополнениями от: 29 декабря 2014 г., 31 декабря</a:t>
            </a:r>
            <a:r>
              <a:rPr lang="en-US" dirty="0" smtClean="0"/>
              <a:t> </a:t>
            </a:r>
            <a:r>
              <a:rPr lang="ru-RU" dirty="0" smtClean="0"/>
              <a:t>2015 г., 29 июня 2017</a:t>
            </a:r>
            <a:r>
              <a:rPr lang="en-US" dirty="0" smtClean="0"/>
              <a:t> </a:t>
            </a:r>
            <a:r>
              <a:rPr lang="ru-RU" dirty="0" smtClean="0"/>
              <a:t>г.));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498080" cy="926976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В 2020-2021 учебном году вышли новые нормативные документы, которые регламентируют деятельность педагогов.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522156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1. Постановление главного государственного санитарного врача </a:t>
            </a:r>
            <a:br>
              <a:rPr lang="ru-RU" dirty="0" smtClean="0"/>
            </a:br>
            <a:r>
              <a:rPr lang="ru-RU" dirty="0" smtClean="0"/>
              <a:t>от 28.09.2020 № 28 «Об утверждении санитарных правил СП 2.4.3648-20 «Санитарно-эпидемиологические требования к организациям воспитания  и обучения, отдыха и оздоровления детей и молодежи».</a:t>
            </a:r>
          </a:p>
          <a:p>
            <a:r>
              <a:rPr lang="ru-RU" dirty="0" smtClean="0"/>
              <a:t>2. Приказ Министерства просвещения Российской Федерации </a:t>
            </a:r>
            <a:br>
              <a:rPr lang="ru-RU" dirty="0" smtClean="0"/>
            </a:br>
            <a:r>
              <a:rPr lang="ru-RU" dirty="0" smtClean="0"/>
              <a:t>от 6 марта</a:t>
            </a:r>
            <a:r>
              <a:rPr lang="en-US" dirty="0" smtClean="0"/>
              <a:t> </a:t>
            </a:r>
            <a:r>
              <a:rPr lang="ru-RU" dirty="0" smtClean="0"/>
              <a:t>2020 года №</a:t>
            </a:r>
            <a:r>
              <a:rPr lang="en-US" dirty="0" smtClean="0"/>
              <a:t> </a:t>
            </a:r>
            <a:r>
              <a:rPr lang="ru-RU" dirty="0" smtClean="0"/>
              <a:t>85 «Об утверждении плана мероприятий министерства просвещения Российской Федерации по реализации концепции преподавания родных языков народов Российской Федерации, утвержденной протоколом заседания коллегии министерства просвещения РФ от 1 октября 2018</a:t>
            </a:r>
            <a:r>
              <a:rPr lang="en-US" dirty="0" smtClean="0"/>
              <a:t> </a:t>
            </a:r>
            <a:r>
              <a:rPr lang="ru-RU" dirty="0" smtClean="0"/>
              <a:t>года </a:t>
            </a:r>
            <a:br>
              <a:rPr lang="ru-RU" dirty="0" smtClean="0"/>
            </a:br>
            <a:r>
              <a:rPr lang="ru-RU" dirty="0" smtClean="0"/>
              <a:t>№</a:t>
            </a:r>
            <a:r>
              <a:rPr lang="en-US" dirty="0" smtClean="0"/>
              <a:t> </a:t>
            </a:r>
            <a:r>
              <a:rPr lang="ru-RU" dirty="0" smtClean="0"/>
              <a:t>ПК-3ВН».</a:t>
            </a:r>
          </a:p>
          <a:p>
            <a:r>
              <a:rPr lang="ru-RU" dirty="0" smtClean="0"/>
              <a:t>3.</a:t>
            </a:r>
            <a:r>
              <a:rPr lang="ru-RU" dirty="0" smtClean="0">
                <a:hlinkClick r:id="rId2"/>
              </a:rPr>
              <a:t>Приказ Министерства образования и науки РФ от 17 мая 2012 г. N</a:t>
            </a:r>
            <a:r>
              <a:rPr lang="en-US" dirty="0" smtClean="0">
                <a:hlinkClick r:id="rId2"/>
              </a:rPr>
              <a:t> </a:t>
            </a:r>
            <a:r>
              <a:rPr lang="ru-RU" dirty="0" smtClean="0">
                <a:hlinkClick r:id="rId2"/>
              </a:rPr>
              <a:t>413 «Об утверждении федерального государственного образовательного стандарта среднего общего образования» (с изменениями и дополнениями)</a:t>
            </a:r>
            <a:r>
              <a:rPr lang="ru-RU" dirty="0" smtClean="0"/>
              <a:t>. С изменениями и дополнениями от: 29 декабря 2014 г., 31 декабря 2015 г., 29 июня 2017 г., 24 сентября, </a:t>
            </a:r>
            <a:r>
              <a:rPr lang="ru-RU" b="1" dirty="0" smtClean="0"/>
              <a:t>11 декабря 2020 г.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056" cy="1143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Рабочие программы учебных предметов, учебных курсов (в том числе внеурочной деятельности), учебных модулей должны включать: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07754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 smtClean="0"/>
              <a:t>планируемые </a:t>
            </a:r>
            <a:r>
              <a:rPr lang="ru-RU" b="1" dirty="0" smtClean="0"/>
              <a:t>результаты</a:t>
            </a:r>
            <a:r>
              <a:rPr lang="ru-RU" dirty="0" smtClean="0"/>
              <a:t> освоения учебного предмета, учебного курса (в том числе внеурочной деятельности), учебного модуля</a:t>
            </a:r>
            <a:r>
              <a:rPr lang="ru-RU" dirty="0" smtClean="0"/>
              <a:t>;</a:t>
            </a:r>
          </a:p>
          <a:p>
            <a:pPr algn="just"/>
            <a:r>
              <a:rPr lang="ru-RU" b="1" smtClean="0"/>
              <a:t>содержание</a:t>
            </a:r>
            <a:r>
              <a:rPr lang="ru-RU" smtClean="0"/>
              <a:t> учебного предмета, учебного курса (в том числе внеурочной деятельности), учебного модуля;</a:t>
            </a:r>
          </a:p>
          <a:p>
            <a:pPr algn="just"/>
            <a:r>
              <a:rPr lang="ru-RU" b="1" smtClean="0"/>
              <a:t>тематическое </a:t>
            </a:r>
            <a:r>
              <a:rPr lang="ru-RU" b="1" dirty="0" smtClean="0"/>
              <a:t>планирование</a:t>
            </a:r>
            <a:r>
              <a:rPr lang="ru-RU" dirty="0" smtClean="0"/>
              <a:t> с указанием количества академических часов, отводимых на освоение каждой темы учебного предмета, учебного курса (в том числе внеурочной деятельности), учебного модуля и возможность использования по этой теме электронных (цифровых) образовательных ресурсов, являющихся учебно-методическими материалами (</a:t>
            </a:r>
            <a:r>
              <a:rPr lang="ru-RU" dirty="0" err="1" smtClean="0"/>
              <a:t>мультимедийные</a:t>
            </a:r>
            <a:r>
              <a:rPr lang="ru-RU" dirty="0" smtClean="0"/>
              <a:t> программы, электронные учебники и задачники, электронные библиотеки, виртуальные лаборатории, игровые программы, коллекции цифровых образовательных ресурсов), используемыми для обучения и воспитания различных групп пользователей, представленными в электронном (цифровом) виде и реализующими дидактические возможности ИКТ, содержание которых соответствует законодательству об образовании.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Рекомендации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1. Проверить правильность формулировок нормативных документов (список этих документов размещен в приложении 1), указывать, кем издан приказ или написано письмо, а также номер приказа или письма. </a:t>
            </a:r>
          </a:p>
          <a:p>
            <a:pPr algn="just">
              <a:buNone/>
            </a:pPr>
            <a:r>
              <a:rPr lang="ru-RU" dirty="0" smtClean="0"/>
              <a:t>2. Указывать разделы программы в соответствии с требованиями федерального государственного образовательного стандарта:</a:t>
            </a:r>
          </a:p>
          <a:p>
            <a:pPr lvl="0" algn="just"/>
            <a:r>
              <a:rPr lang="ru-RU" dirty="0" smtClean="0"/>
              <a:t>Планируемые результаты освоения учебного предмета «Русский язык».</a:t>
            </a:r>
          </a:p>
          <a:p>
            <a:pPr lvl="0" algn="just"/>
            <a:r>
              <a:rPr lang="ru-RU" dirty="0" smtClean="0"/>
              <a:t>Содержание учебного предмета «Русский язык».</a:t>
            </a:r>
          </a:p>
          <a:p>
            <a:pPr lvl="0" algn="just"/>
            <a:r>
              <a:rPr lang="ru-RU" dirty="0" smtClean="0"/>
              <a:t>Тематическое планирование, в том числе с учетом рабочей программы воспитания с указанием количества часов, отводимых на освоение каждой темы (в соответствии с изменениями, внесенными во ФГОС СОО и ФГОС ООО  от 11.12.2020).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Рекомендации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3. Планируемые результаты берутся  из  ФГОС  с  учетом Примерной основной образовательной программы основного общего образования, и конкретизируются, например (форма таблицы – один из вариантов, можно также все представить текстом).</a:t>
            </a:r>
          </a:p>
          <a:p>
            <a:pPr>
              <a:buNone/>
            </a:pPr>
            <a:r>
              <a:rPr lang="ru-RU" dirty="0" smtClean="0"/>
              <a:t>4. Соотнести  содержание рабочей программы с Примерной основной образовательной программой основного общего образования, утвержденной Федеральным учебно-методическим объединением по общему образованию (Протокол заседания от 8 апреля 2015 г. №</a:t>
            </a:r>
            <a:r>
              <a:rPr lang="en-US" dirty="0" smtClean="0"/>
              <a:t> </a:t>
            </a:r>
            <a:r>
              <a:rPr lang="ru-RU" dirty="0" smtClean="0"/>
              <a:t>1/15, в редакции протокола </a:t>
            </a:r>
            <a:br>
              <a:rPr lang="ru-RU" dirty="0" smtClean="0"/>
            </a:br>
            <a:r>
              <a:rPr lang="ru-RU" dirty="0" smtClean="0"/>
              <a:t>№</a:t>
            </a:r>
            <a:r>
              <a:rPr lang="en-US" dirty="0" smtClean="0"/>
              <a:t> </a:t>
            </a:r>
            <a:r>
              <a:rPr lang="ru-RU" dirty="0" smtClean="0"/>
              <a:t>1/20 от 04.02.2020). Можно добавлять те элементы содержания, которые присуще только авторам той или иной предметной линии.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i="1" dirty="0" smtClean="0"/>
              <a:t>Предметные результаты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447800"/>
            <a:ext cx="7344816" cy="435746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800" dirty="0" smtClean="0"/>
              <a:t>          Для определения предметных результатов следует обратиться к основной образовательной программе школы (ООП ООО), в которой они прописаны для каждого учебного предмета. При этом блок «Выпускник научится…» остается  без изменений в соответствии со Стандартом. А в блок «Выпускник получит возможность научиться…» учитель может внести коррективы в зависимости от конкретных обстоятельств.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8028384" cy="1417638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Предметные результаты освоения учебного предмета «Русский язык»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5616" y="1124744"/>
          <a:ext cx="7776864" cy="5544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55939"/>
                <a:gridCol w="3120925"/>
              </a:tblGrid>
              <a:tr h="6459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ФГОС ООО. Планируемый результат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Умения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89861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4) расширение и систематизация научных знаний о языке, его единицах и категориях; осознание взаимосвязи его уровней и единиц; освоение базовых понятий лингвистики</a:t>
                      </a:r>
                    </a:p>
                    <a:p>
                      <a:r>
                        <a:rPr lang="ru-RU" sz="1600" dirty="0" smtClean="0"/>
                        <a:t>распознавать грамматические признаки глагола и прилагательного у причастия; </a:t>
                      </a:r>
                    </a:p>
                    <a:p>
                      <a:r>
                        <a:rPr lang="ru-RU" sz="1600" dirty="0" smtClean="0"/>
                        <a:t>распознавать действительные и страдательные причастия;</a:t>
                      </a:r>
                    </a:p>
                    <a:p>
                      <a:r>
                        <a:rPr lang="ru-RU" sz="1600" dirty="0" smtClean="0"/>
                        <a:t>распознавать полные и краткие формы страдательных причастий; </a:t>
                      </a:r>
                    </a:p>
                    <a:p>
                      <a:r>
                        <a:rPr lang="ru-RU" sz="1600" dirty="0" smtClean="0"/>
                        <a:t>различать полные страдательные причастия и отглагольные прилагательные</a:t>
                      </a:r>
                    </a:p>
                    <a:p>
                      <a:r>
                        <a:rPr lang="ru-RU" sz="1600" dirty="0" smtClean="0"/>
                        <a:t>опознавать деепричастия по формальным признакам, общему грамматическому значению и по морфологическим свойствам;</a:t>
                      </a:r>
                    </a:p>
                    <a:p>
                      <a:r>
                        <a:rPr lang="ru-RU" sz="1600" dirty="0" smtClean="0"/>
                        <a:t>различать деепричастия и глаголы, причастия и деепричастия;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распознавать грамматические признаки глагола и прилагательного у причастия; </a:t>
                      </a:r>
                      <a:endParaRPr lang="ru-RU" sz="1600" dirty="0" smtClean="0"/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распознавать действительные и страдательные причастия;</a:t>
                      </a:r>
                      <a:endParaRPr lang="ru-RU" sz="1600" dirty="0" smtClean="0"/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распознавать полные и краткие формы страдательных причастий; </a:t>
                      </a:r>
                      <a:endParaRPr lang="ru-RU" sz="1600" dirty="0" smtClean="0"/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различать полные страдательные причастия и отглагольные прилагательные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опознавать деепричастия по формальным признакам, общему грамматическому значению и по морфологическим свойствам;</a:t>
                      </a:r>
                      <a:endParaRPr lang="ru-RU" sz="1600" dirty="0" smtClean="0"/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различать деепричастия и глаголы, причастия и деепричастия; 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63</TotalTime>
  <Words>974</Words>
  <Application>Microsoft Office PowerPoint</Application>
  <PresentationFormat>Экран (4:3)</PresentationFormat>
  <Paragraphs>103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Структура рабочей программы по ФГОС в основной  и средней школе: как составить рабочую программу по русскому языку.</vt:lpstr>
      <vt:lpstr>Слайд 2</vt:lpstr>
      <vt:lpstr> Нормативно-методическое обеспечение  преподавания русского языка </vt:lpstr>
      <vt:lpstr>В 2020-2021 учебном году вышли новые нормативные документы, которые регламентируют деятельность педагогов. </vt:lpstr>
      <vt:lpstr>Рабочие программы учебных предметов, учебных курсов (в том числе внеурочной деятельности), учебных модулей должны включать:</vt:lpstr>
      <vt:lpstr>Рекомендации </vt:lpstr>
      <vt:lpstr>Рекомендации </vt:lpstr>
      <vt:lpstr>Предметные результаты</vt:lpstr>
      <vt:lpstr>Предметные результаты освоения учебного предмета «Русский язык»</vt:lpstr>
      <vt:lpstr>Содержание учебного предмета </vt:lpstr>
      <vt:lpstr>Пример </vt:lpstr>
      <vt:lpstr>Тематическое планирование </vt:lpstr>
      <vt:lpstr>Изменения в рабочей программе</vt:lpstr>
      <vt:lpstr>Таким образом, рабочие программы на 2021-2022 учебный год необходимо скорректировать в следующих направлениях:  </vt:lpstr>
      <vt:lpstr>Обратите  внимание!</vt:lpstr>
      <vt:lpstr>Пример </vt:lpstr>
      <vt:lpstr>Перечень учебников</vt:lpstr>
      <vt:lpstr>Полезные  ресурсы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рабочей программы по ФГОС в основной школе:</dc:title>
  <dc:creator>LENOVO</dc:creator>
  <cp:lastModifiedBy>Windows User</cp:lastModifiedBy>
  <cp:revision>14</cp:revision>
  <dcterms:created xsi:type="dcterms:W3CDTF">2021-09-19T23:22:08Z</dcterms:created>
  <dcterms:modified xsi:type="dcterms:W3CDTF">2021-09-28T23:38:26Z</dcterms:modified>
</cp:coreProperties>
</file>