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3" r:id="rId3"/>
    <p:sldId id="257" r:id="rId4"/>
    <p:sldId id="261" r:id="rId5"/>
    <p:sldId id="260" r:id="rId6"/>
    <p:sldId id="259" r:id="rId7"/>
    <p:sldId id="258" r:id="rId8"/>
    <p:sldId id="262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1" r:id="rId17"/>
    <p:sldId id="292" r:id="rId18"/>
    <p:sldId id="270" r:id="rId19"/>
    <p:sldId id="272" r:id="rId20"/>
    <p:sldId id="275" r:id="rId21"/>
    <p:sldId id="277" r:id="rId22"/>
    <p:sldId id="279" r:id="rId23"/>
    <p:sldId id="278" r:id="rId24"/>
    <p:sldId id="280" r:id="rId25"/>
    <p:sldId id="281" r:id="rId26"/>
    <p:sldId id="282" r:id="rId27"/>
    <p:sldId id="291" r:id="rId28"/>
    <p:sldId id="283" r:id="rId29"/>
    <p:sldId id="289" r:id="rId30"/>
    <p:sldId id="290" r:id="rId31"/>
    <p:sldId id="284" r:id="rId32"/>
    <p:sldId id="276" r:id="rId33"/>
    <p:sldId id="274" r:id="rId34"/>
    <p:sldId id="285" r:id="rId35"/>
    <p:sldId id="287" r:id="rId36"/>
    <p:sldId id="295" r:id="rId37"/>
    <p:sldId id="294" r:id="rId38"/>
    <p:sldId id="28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saharina.ru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3733800"/>
            <a:ext cx="6858000" cy="1143000"/>
          </a:xfrm>
        </p:spPr>
        <p:txBody>
          <a:bodyPr/>
          <a:lstStyle/>
          <a:p>
            <a:r>
              <a:rPr lang="ru-RU" dirty="0" smtClean="0"/>
              <a:t>Подготовка к ВПР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(из опыта работы</a:t>
            </a:r>
            <a:r>
              <a:rPr lang="ru-RU" dirty="0" smtClean="0"/>
              <a:t>)</a:t>
            </a:r>
          </a:p>
          <a:p>
            <a:r>
              <a:rPr lang="ru-RU" dirty="0" smtClean="0"/>
              <a:t>Цаплина Ю.А., учитель русского языка и литературы МОУ  </a:t>
            </a:r>
            <a:r>
              <a:rPr lang="ru-RU" dirty="0" err="1" smtClean="0"/>
              <a:t>Дубковская</a:t>
            </a:r>
            <a:r>
              <a:rPr lang="ru-RU" dirty="0" smtClean="0"/>
              <a:t> СШ  ЯМР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Имя числительное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ошибка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Двое, трое, четверо учениц</a:t>
            </a:r>
          </a:p>
          <a:p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правильный вариант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4038600" cy="4038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Две, три, четыре ученицы</a:t>
            </a:r>
          </a:p>
          <a:p>
            <a:pPr>
              <a:buNone/>
            </a:pPr>
            <a:r>
              <a:rPr lang="ru-RU" b="1" dirty="0" smtClean="0"/>
              <a:t>Собирательные числительные употребляются с:</a:t>
            </a:r>
          </a:p>
          <a:p>
            <a:r>
              <a:rPr lang="ru-RU" dirty="0" smtClean="0"/>
              <a:t>- сущ., обозначающими лиц мужского пола</a:t>
            </a:r>
          </a:p>
          <a:p>
            <a:r>
              <a:rPr lang="ru-RU" dirty="0" smtClean="0"/>
              <a:t>- сущ., </a:t>
            </a:r>
            <a:r>
              <a:rPr lang="ru-RU" dirty="0" err="1" smtClean="0"/>
              <a:t>обознач</a:t>
            </a:r>
            <a:r>
              <a:rPr lang="ru-RU" dirty="0" smtClean="0"/>
              <a:t>. детенышей животных</a:t>
            </a:r>
          </a:p>
          <a:p>
            <a:r>
              <a:rPr lang="ru-RU" dirty="0" smtClean="0"/>
              <a:t>- сущ. только мн. числа (парные предметы)</a:t>
            </a:r>
          </a:p>
          <a:p>
            <a:r>
              <a:rPr lang="ru-RU" dirty="0" smtClean="0"/>
              <a:t>- дети, люди, ребята</a:t>
            </a:r>
          </a:p>
          <a:p>
            <a:r>
              <a:rPr lang="ru-RU" b="1" i="1" dirty="0" smtClean="0"/>
              <a:t>Двое учеников, тигрят, ножниц, людей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3589740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Имя числительное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ошибка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000" dirty="0" smtClean="0"/>
              <a:t>Обоих сторон</a:t>
            </a:r>
          </a:p>
          <a:p>
            <a:r>
              <a:rPr lang="ru-RU" sz="3000" dirty="0" smtClean="0"/>
              <a:t>Обоими руками</a:t>
            </a:r>
          </a:p>
          <a:p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правильный вариант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/>
              <a:t>Обе</a:t>
            </a:r>
            <a:r>
              <a:rPr lang="ru-RU" sz="3000" dirty="0" smtClean="0"/>
              <a:t>их сторон (</a:t>
            </a:r>
            <a:r>
              <a:rPr lang="ru-RU" sz="3000" dirty="0" err="1" smtClean="0"/>
              <a:t>ж.р</a:t>
            </a:r>
            <a:r>
              <a:rPr lang="ru-RU" sz="3000" dirty="0" smtClean="0"/>
              <a:t>.)</a:t>
            </a:r>
          </a:p>
          <a:p>
            <a:r>
              <a:rPr lang="ru-RU" sz="3000" b="1" dirty="0" smtClean="0"/>
              <a:t>Обе</a:t>
            </a:r>
            <a:r>
              <a:rPr lang="ru-RU" sz="3000" dirty="0" smtClean="0"/>
              <a:t>ими руками (</a:t>
            </a:r>
            <a:r>
              <a:rPr lang="ru-RU" sz="3000" dirty="0" err="1" smtClean="0"/>
              <a:t>ж.р</a:t>
            </a:r>
            <a:r>
              <a:rPr lang="ru-RU" sz="3000" dirty="0" smtClean="0"/>
              <a:t>.)</a:t>
            </a:r>
          </a:p>
          <a:p>
            <a:endParaRPr lang="ru-RU" sz="3000" dirty="0"/>
          </a:p>
          <a:p>
            <a:r>
              <a:rPr lang="ru-RU" sz="3000" b="1" dirty="0" smtClean="0"/>
              <a:t>Обо</a:t>
            </a:r>
            <a:r>
              <a:rPr lang="ru-RU" sz="3000" dirty="0" smtClean="0"/>
              <a:t>их братьев (</a:t>
            </a:r>
            <a:r>
              <a:rPr lang="ru-RU" sz="3000" dirty="0" err="1" smtClean="0"/>
              <a:t>м.р</a:t>
            </a:r>
            <a:r>
              <a:rPr lang="ru-RU" sz="3000" dirty="0" smtClean="0"/>
              <a:t>.)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xmlns="" val="2817560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Имя числительное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3703320" cy="73628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ошибка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1000" y="1981200"/>
            <a:ext cx="3951317" cy="4276577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Родительный п.  (нет) </a:t>
            </a:r>
            <a:r>
              <a:rPr lang="ru-RU" sz="2400" dirty="0" err="1" smtClean="0"/>
              <a:t>двухста</a:t>
            </a:r>
            <a:r>
              <a:rPr lang="ru-RU" sz="2400" dirty="0" smtClean="0"/>
              <a:t> книг</a:t>
            </a:r>
          </a:p>
          <a:p>
            <a:r>
              <a:rPr lang="ru-RU" sz="2400" dirty="0" smtClean="0"/>
              <a:t>Творительный п. (доволен чем?)</a:t>
            </a:r>
          </a:p>
          <a:p>
            <a:r>
              <a:rPr lang="ru-RU" sz="2400" dirty="0" err="1" smtClean="0"/>
              <a:t>трехстами</a:t>
            </a:r>
            <a:r>
              <a:rPr lang="ru-RU" sz="2400" dirty="0" smtClean="0"/>
              <a:t>, </a:t>
            </a:r>
            <a:r>
              <a:rPr lang="ru-RU" sz="2400" dirty="0" err="1" smtClean="0"/>
              <a:t>восьмистами</a:t>
            </a:r>
            <a:endParaRPr lang="ru-RU" sz="2400" dirty="0" smtClean="0"/>
          </a:p>
          <a:p>
            <a:r>
              <a:rPr lang="ru-RU" sz="2400" dirty="0" smtClean="0"/>
              <a:t>Предложный падеж (думаю о чем?)</a:t>
            </a:r>
          </a:p>
          <a:p>
            <a:r>
              <a:rPr lang="ru-RU" sz="2400" dirty="0" smtClean="0"/>
              <a:t>о </a:t>
            </a:r>
            <a:r>
              <a:rPr lang="ru-RU" sz="2400" dirty="0" err="1" smtClean="0"/>
              <a:t>трехста</a:t>
            </a:r>
            <a:r>
              <a:rPr lang="ru-RU" sz="2400" dirty="0" smtClean="0"/>
              <a:t> книгах</a:t>
            </a:r>
          </a:p>
          <a:p>
            <a:endParaRPr lang="ru-RU" sz="2400" dirty="0" smtClean="0"/>
          </a:p>
          <a:p>
            <a:r>
              <a:rPr lang="ru-RU" sz="2400" dirty="0" smtClean="0"/>
              <a:t>Порядковые: </a:t>
            </a:r>
          </a:p>
          <a:p>
            <a:pPr>
              <a:buNone/>
            </a:pPr>
            <a:r>
              <a:rPr lang="ru-RU" sz="2400" dirty="0" smtClean="0"/>
              <a:t>В двух тысячи втором году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76800" y="1219200"/>
            <a:ext cx="3703320" cy="736282"/>
          </a:xfrm>
        </p:spPr>
        <p:txBody>
          <a:bodyPr/>
          <a:lstStyle/>
          <a:p>
            <a:r>
              <a:rPr lang="ru-RU" dirty="0" smtClean="0"/>
              <a:t>правильный вариант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1981200"/>
            <a:ext cx="4262511" cy="4336366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Родительный падеж  (нет) </a:t>
            </a:r>
            <a:r>
              <a:rPr lang="ru-RU" sz="2400" dirty="0" err="1" smtClean="0"/>
              <a:t>двух</a:t>
            </a:r>
            <a:r>
              <a:rPr lang="ru-RU" sz="2400" b="1" dirty="0" err="1" smtClean="0"/>
              <a:t>СОТ</a:t>
            </a:r>
            <a:r>
              <a:rPr lang="ru-RU" sz="2400" b="1" dirty="0" smtClean="0"/>
              <a:t> </a:t>
            </a:r>
            <a:r>
              <a:rPr lang="ru-RU" sz="2400" dirty="0"/>
              <a:t>книг</a:t>
            </a:r>
          </a:p>
          <a:p>
            <a:r>
              <a:rPr lang="ru-RU" sz="2400" dirty="0"/>
              <a:t>Творительный п. (доволен чем?)</a:t>
            </a:r>
          </a:p>
          <a:p>
            <a:r>
              <a:rPr lang="ru-RU" sz="2400" dirty="0"/>
              <a:t>тр</a:t>
            </a:r>
            <a:r>
              <a:rPr lang="ru-RU" sz="2400" b="1" dirty="0"/>
              <a:t>емя</a:t>
            </a:r>
            <a:r>
              <a:rPr lang="ru-RU" sz="2400" dirty="0"/>
              <a:t>ст</a:t>
            </a:r>
            <a:r>
              <a:rPr lang="ru-RU" sz="2400" b="1" dirty="0"/>
              <a:t>ами</a:t>
            </a:r>
            <a:r>
              <a:rPr lang="ru-RU" sz="2400" dirty="0"/>
              <a:t>, восемь</a:t>
            </a:r>
            <a:r>
              <a:rPr lang="ru-RU" sz="2400" b="1" dirty="0"/>
              <a:t>ю</a:t>
            </a:r>
            <a:r>
              <a:rPr lang="ru-RU" sz="2400" dirty="0"/>
              <a:t>ст</a:t>
            </a:r>
            <a:r>
              <a:rPr lang="ru-RU" sz="2400" b="1" dirty="0"/>
              <a:t>ами</a:t>
            </a:r>
          </a:p>
          <a:p>
            <a:r>
              <a:rPr lang="ru-RU" sz="2400" dirty="0"/>
              <a:t>Предложный падеж (думаю о чем?)</a:t>
            </a:r>
          </a:p>
          <a:p>
            <a:r>
              <a:rPr lang="ru-RU" sz="2400" dirty="0"/>
              <a:t>о </a:t>
            </a:r>
            <a:r>
              <a:rPr lang="ru-RU" sz="2400" dirty="0" smtClean="0"/>
              <a:t>тр</a:t>
            </a:r>
            <a:r>
              <a:rPr lang="ru-RU" sz="2400" b="1" dirty="0" smtClean="0"/>
              <a:t>ёх</a:t>
            </a:r>
            <a:r>
              <a:rPr lang="ru-RU" sz="2400" dirty="0" smtClean="0"/>
              <a:t>ст</a:t>
            </a:r>
            <a:r>
              <a:rPr lang="ru-RU" sz="2400" b="1" dirty="0" smtClean="0"/>
              <a:t>ах</a:t>
            </a:r>
            <a:r>
              <a:rPr lang="ru-RU" sz="2400" dirty="0" smtClean="0"/>
              <a:t> книгах</a:t>
            </a:r>
          </a:p>
          <a:p>
            <a:endParaRPr lang="ru-RU" sz="2400" dirty="0" smtClean="0"/>
          </a:p>
          <a:p>
            <a:endParaRPr lang="ru-RU" sz="2400" b="1" dirty="0" smtClean="0"/>
          </a:p>
          <a:p>
            <a:r>
              <a:rPr lang="ru-RU" sz="2400" dirty="0" smtClean="0"/>
              <a:t>В</a:t>
            </a:r>
            <a:r>
              <a:rPr lang="ru-RU" sz="2400" b="1" i="1" dirty="0" smtClean="0"/>
              <a:t> две </a:t>
            </a:r>
            <a:r>
              <a:rPr lang="ru-RU" sz="2400" dirty="0" smtClean="0"/>
              <a:t>тысячи втором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9637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Числительные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ages.myshared.ru/7/826056/slide_4.jpg"/>
          <p:cNvPicPr>
            <a:picLocks noChangeAspect="1" noChangeArrowheads="1"/>
          </p:cNvPicPr>
          <p:nvPr/>
        </p:nvPicPr>
        <p:blipFill>
          <a:blip r:embed="rId2" cstate="print"/>
          <a:srcRect t="20000" b="11111"/>
          <a:stretch>
            <a:fillRect/>
          </a:stretch>
        </p:blipFill>
        <p:spPr bwMode="auto">
          <a:xfrm>
            <a:off x="0" y="1371600"/>
            <a:ext cx="91440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Местоимение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ошибка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/>
              <a:t>ихнее</a:t>
            </a:r>
            <a:r>
              <a:rPr lang="ru-RU" sz="4000" dirty="0" smtClean="0"/>
              <a:t> пальто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/>
              <a:t>правильный вариант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ИХ пальто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</a:t>
            </a:r>
            <a:r>
              <a:rPr lang="en-US" b="1" dirty="0" smtClean="0">
                <a:solidFill>
                  <a:schemeClr val="tx1"/>
                </a:solidFill>
              </a:rPr>
              <a:t>Google Forms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5" name="Picture 1" descr="C:\Users\Александр\Pictures\Screenshots\Снимок экрана (418).png"/>
          <p:cNvPicPr>
            <a:picLocks noChangeAspect="1" noChangeArrowheads="1"/>
          </p:cNvPicPr>
          <p:nvPr/>
        </p:nvPicPr>
        <p:blipFill>
          <a:blip r:embed="rId2" cstate="print"/>
          <a:srcRect l="24375" t="23333" r="25625" b="6667"/>
          <a:stretch>
            <a:fillRect/>
          </a:stretch>
        </p:blipFill>
        <p:spPr bwMode="auto">
          <a:xfrm>
            <a:off x="152400" y="685800"/>
            <a:ext cx="7543800" cy="5940743"/>
          </a:xfrm>
          <a:prstGeom prst="rect">
            <a:avLst/>
          </a:prstGeom>
          <a:noFill/>
        </p:spPr>
      </p:pic>
      <p:pic>
        <p:nvPicPr>
          <p:cNvPr id="1027" name="Picture 3" descr="C:\Users\Александр\Pictures\Screenshots\Снимок экрана (420).png"/>
          <p:cNvPicPr>
            <a:picLocks noChangeAspect="1" noChangeArrowheads="1"/>
          </p:cNvPicPr>
          <p:nvPr/>
        </p:nvPicPr>
        <p:blipFill>
          <a:blip r:embed="rId3" cstate="print"/>
          <a:srcRect l="24375" t="22222" r="25625" b="5556"/>
          <a:stretch>
            <a:fillRect/>
          </a:stretch>
        </p:blipFill>
        <p:spPr bwMode="auto">
          <a:xfrm>
            <a:off x="4829908" y="1295400"/>
            <a:ext cx="4314092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Причастные обороты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Маша принесла домой найденного котенка на улице.</a:t>
            </a:r>
          </a:p>
          <a:p>
            <a:pPr>
              <a:buNone/>
            </a:pPr>
            <a:r>
              <a:rPr lang="ru-RU" i="1" dirty="0" smtClean="0"/>
              <a:t>Разрыв</a:t>
            </a:r>
          </a:p>
          <a:p>
            <a:r>
              <a:rPr lang="ru-RU" i="1" dirty="0" smtClean="0"/>
              <a:t>Котенок, лежащий на коврике, наблюдал за хозяйкой.</a:t>
            </a:r>
          </a:p>
          <a:p>
            <a:pPr>
              <a:buNone/>
            </a:pPr>
            <a:r>
              <a:rPr lang="ru-RU" i="1" dirty="0" err="1" smtClean="0"/>
              <a:t>Видо-временная</a:t>
            </a:r>
            <a:r>
              <a:rPr lang="ru-RU" i="1" dirty="0" smtClean="0"/>
              <a:t> связь</a:t>
            </a:r>
          </a:p>
          <a:p>
            <a:r>
              <a:rPr lang="ru-RU" i="1" dirty="0" smtClean="0"/>
              <a:t>Убирающийся воином в ножны клинок был сделан из прочной стали.</a:t>
            </a:r>
          </a:p>
          <a:p>
            <a:pPr>
              <a:buNone/>
            </a:pPr>
            <a:r>
              <a:rPr lang="ru-RU" i="1" dirty="0" smtClean="0"/>
              <a:t>Залог</a:t>
            </a:r>
          </a:p>
          <a:p>
            <a:r>
              <a:rPr lang="ru-RU" i="1" dirty="0" smtClean="0"/>
              <a:t>Я весь день напевал услышанный в автобусе песенку.</a:t>
            </a:r>
          </a:p>
          <a:p>
            <a:pPr>
              <a:buNone/>
            </a:pPr>
            <a:r>
              <a:rPr lang="ru-RU" i="1" dirty="0" smtClean="0"/>
              <a:t>Согласование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33" t="5556" r="8333" b="7037"/>
          <a:stretch/>
        </p:blipFill>
        <p:spPr>
          <a:xfrm>
            <a:off x="533400" y="838200"/>
            <a:ext cx="826576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0827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Деепричастные обороты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 </a:t>
            </a:r>
            <a:r>
              <a:rPr lang="ru-RU" dirty="0" smtClean="0"/>
              <a:t>Приступая к сочинению, тема показалась очень трудной.</a:t>
            </a:r>
          </a:p>
          <a:p>
            <a:endParaRPr lang="ru-RU" dirty="0" smtClean="0"/>
          </a:p>
          <a:p>
            <a:r>
              <a:rPr lang="ru-RU" dirty="0" smtClean="0"/>
              <a:t>Наклеивая обои, получилось неровно.</a:t>
            </a:r>
          </a:p>
          <a:p>
            <a:endParaRPr lang="ru-RU" dirty="0" smtClean="0"/>
          </a:p>
          <a:p>
            <a:r>
              <a:rPr lang="ru-RU" dirty="0" smtClean="0"/>
              <a:t>Перелезая через забор, у меня порвались штаны.</a:t>
            </a:r>
            <a:endParaRPr lang="ru-RU" dirty="0"/>
          </a:p>
        </p:txBody>
      </p:sp>
      <p:pic>
        <p:nvPicPr>
          <p:cNvPr id="17410" name="Picture 2" descr="https://ds05.infourok.ru/uploads/ex/124a/00155b81-2cf3abc0/img27.jpg"/>
          <p:cNvPicPr>
            <a:picLocks noChangeAspect="1" noChangeArrowheads="1"/>
          </p:cNvPicPr>
          <p:nvPr/>
        </p:nvPicPr>
        <p:blipFill>
          <a:blip r:embed="rId2" cstate="print"/>
          <a:srcRect l="5000" t="23333" r="5000" b="42222"/>
          <a:stretch>
            <a:fillRect/>
          </a:stretch>
        </p:blipFill>
        <p:spPr bwMode="auto">
          <a:xfrm>
            <a:off x="457200" y="4114800"/>
            <a:ext cx="82296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</a:t>
            </a:r>
            <a:r>
              <a:rPr lang="en-US" b="1" dirty="0" smtClean="0">
                <a:solidFill>
                  <a:schemeClr val="tx1"/>
                </a:solidFill>
              </a:rPr>
              <a:t>Google Forms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3313" name="Picture 1" descr="C:\Users\Александр\Pictures\Screenshots\Снимок экрана (414).png"/>
          <p:cNvPicPr>
            <a:picLocks noChangeAspect="1" noChangeArrowheads="1"/>
          </p:cNvPicPr>
          <p:nvPr/>
        </p:nvPicPr>
        <p:blipFill>
          <a:blip r:embed="rId2" cstate="print"/>
          <a:srcRect l="24375" t="22222" r="25625" b="6667"/>
          <a:stretch>
            <a:fillRect/>
          </a:stretch>
        </p:blipFill>
        <p:spPr bwMode="auto">
          <a:xfrm>
            <a:off x="0" y="609600"/>
            <a:ext cx="7239000" cy="5791200"/>
          </a:xfrm>
          <a:prstGeom prst="rect">
            <a:avLst/>
          </a:prstGeom>
          <a:noFill/>
        </p:spPr>
      </p:pic>
      <p:pic>
        <p:nvPicPr>
          <p:cNvPr id="13314" name="Picture 2" descr="C:\Users\Александр\Pictures\Screenshots\Снимок экрана (413)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24074" t="23011" r="25926" b="4561"/>
          <a:stretch>
            <a:fillRect/>
          </a:stretch>
        </p:blipFill>
        <p:spPr bwMode="auto">
          <a:xfrm>
            <a:off x="5029200" y="3505200"/>
            <a:ext cx="4114800" cy="3352800"/>
          </a:xfrm>
          <a:prstGeom prst="rect">
            <a:avLst/>
          </a:prstGeom>
          <a:noFill/>
        </p:spPr>
      </p:pic>
      <p:pic>
        <p:nvPicPr>
          <p:cNvPr id="13315" name="Picture 3" descr="C:\Users\Александр\Pictures\Screenshots\Снимок экрана (415).png"/>
          <p:cNvPicPr>
            <a:picLocks noChangeAspect="1" noChangeArrowheads="1"/>
          </p:cNvPicPr>
          <p:nvPr/>
        </p:nvPicPr>
        <p:blipFill>
          <a:blip r:embed="rId4" cstate="print"/>
          <a:srcRect l="24375" t="22222" r="25625" b="5556"/>
          <a:stretch>
            <a:fillRect/>
          </a:stretch>
        </p:blipFill>
        <p:spPr bwMode="auto">
          <a:xfrm>
            <a:off x="5650523" y="533400"/>
            <a:ext cx="3493477" cy="283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Разборы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Морфемный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Словообразовательный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587" y="2154670"/>
            <a:ext cx="82772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017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Употребление предлогов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По</a:t>
            </a:r>
            <a:r>
              <a:rPr lang="ru-RU" dirty="0" smtClean="0"/>
              <a:t> окончани</a:t>
            </a:r>
            <a:r>
              <a:rPr lang="ru-RU" b="1" dirty="0" smtClean="0"/>
              <a:t>и</a:t>
            </a:r>
          </a:p>
          <a:p>
            <a:r>
              <a:rPr lang="ru-RU" b="1" dirty="0" smtClean="0"/>
              <a:t>По</a:t>
            </a:r>
            <a:r>
              <a:rPr lang="ru-RU" dirty="0" smtClean="0"/>
              <a:t> прибыти</a:t>
            </a:r>
            <a:r>
              <a:rPr lang="ru-RU" b="1" dirty="0" smtClean="0"/>
              <a:t>и</a:t>
            </a:r>
          </a:p>
          <a:p>
            <a:r>
              <a:rPr lang="ru-RU" b="1" dirty="0" smtClean="0"/>
              <a:t>По</a:t>
            </a:r>
            <a:r>
              <a:rPr lang="ru-RU" dirty="0" smtClean="0"/>
              <a:t> приезд</a:t>
            </a:r>
            <a:r>
              <a:rPr lang="ru-RU" b="1" dirty="0" smtClean="0"/>
              <a:t>е</a:t>
            </a:r>
          </a:p>
          <a:p>
            <a:r>
              <a:rPr lang="ru-RU" b="1" dirty="0" smtClean="0"/>
              <a:t>По</a:t>
            </a:r>
            <a:r>
              <a:rPr lang="ru-RU" dirty="0" smtClean="0"/>
              <a:t> прилёт</a:t>
            </a:r>
            <a:r>
              <a:rPr lang="ru-RU" b="1" dirty="0" smtClean="0"/>
              <a:t>е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b="1" dirty="0" smtClean="0"/>
              <a:t>Согласно</a:t>
            </a:r>
            <a:r>
              <a:rPr lang="ru-RU" dirty="0" smtClean="0"/>
              <a:t>  (чему?) приказу</a:t>
            </a:r>
          </a:p>
          <a:p>
            <a:r>
              <a:rPr lang="ru-RU" b="1" dirty="0" smtClean="0"/>
              <a:t>Благодаря</a:t>
            </a:r>
            <a:r>
              <a:rPr lang="ru-RU" dirty="0" smtClean="0"/>
              <a:t> (чему?) стараниям</a:t>
            </a:r>
          </a:p>
          <a:p>
            <a:r>
              <a:rPr lang="ru-RU" b="1" dirty="0" smtClean="0"/>
              <a:t>Вопреки</a:t>
            </a:r>
            <a:r>
              <a:rPr lang="ru-RU" dirty="0" smtClean="0"/>
              <a:t> (чему?) сомнениям</a:t>
            </a:r>
          </a:p>
          <a:p>
            <a:r>
              <a:rPr lang="ru-RU" b="1" dirty="0" smtClean="0"/>
              <a:t>Наперерез</a:t>
            </a:r>
            <a:r>
              <a:rPr lang="ru-RU" dirty="0" smtClean="0"/>
              <a:t> (чему?) мчавшейся машине</a:t>
            </a:r>
          </a:p>
          <a:p>
            <a:r>
              <a:rPr lang="ru-RU" b="1" dirty="0" smtClean="0"/>
              <a:t>Наперекор</a:t>
            </a:r>
            <a:r>
              <a:rPr lang="ru-RU" dirty="0" smtClean="0"/>
              <a:t> (кому?) родителям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Пунктуация. 5 класс.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5. Прямая речь.</a:t>
            </a:r>
          </a:p>
          <a:p>
            <a:r>
              <a:rPr lang="ru-RU" b="1" dirty="0" smtClean="0"/>
              <a:t>Выпишите предложение с прямой речью. (Знаки препинания не расставлены.) Расставьте необходимые знаки препинания. Составьте схему предложения.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1) Серёжа сообщил что сделает доклад о планетах Солнечной системы </a:t>
            </a:r>
            <a:br>
              <a:rPr lang="ru-RU" i="1" dirty="0" smtClean="0"/>
            </a:br>
            <a:r>
              <a:rPr lang="ru-RU" i="1" dirty="0" smtClean="0"/>
              <a:t>2) По словам Серёжи доклад он готовил долго и тщательно 3) Какая планета самая большая в Солнечной системе Серёжа </a:t>
            </a:r>
            <a:br>
              <a:rPr lang="ru-RU" i="1" dirty="0" smtClean="0"/>
            </a:br>
            <a:r>
              <a:rPr lang="ru-RU" i="1" dirty="0" smtClean="0"/>
              <a:t>4) Наталья Павловна сказала Серёжа подготовит доклад о современных исследователях космоса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Пунктуация. 5 класс.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ru-RU" dirty="0" smtClean="0"/>
              <a:t>Задание 6. Обращение.</a:t>
            </a:r>
          </a:p>
          <a:p>
            <a:pPr>
              <a:buNone/>
            </a:pPr>
            <a:r>
              <a:rPr lang="ru-RU" dirty="0" smtClean="0"/>
              <a:t>Выпишите предложение, в котором необходимо поставить </a:t>
            </a:r>
            <a:r>
              <a:rPr lang="ru-RU" b="1" dirty="0" smtClean="0"/>
              <a:t>запятую/запятые.</a:t>
            </a:r>
            <a:r>
              <a:rPr lang="ru-RU" dirty="0" smtClean="0"/>
              <a:t> (Знаки препинания внутри предложений не расставлены.) </a:t>
            </a:r>
            <a:br>
              <a:rPr lang="ru-RU" dirty="0" smtClean="0"/>
            </a:br>
            <a:r>
              <a:rPr lang="ru-RU" dirty="0" smtClean="0"/>
              <a:t>Напишите, на каком </a:t>
            </a:r>
            <a:r>
              <a:rPr lang="ru-RU" b="1" dirty="0" smtClean="0"/>
              <a:t>основании</a:t>
            </a:r>
            <a:r>
              <a:rPr lang="ru-RU" dirty="0" smtClean="0"/>
              <a:t> Вы сделали свой выбор. </a:t>
            </a:r>
          </a:p>
          <a:p>
            <a:pPr marL="514350" indent="-514350">
              <a:buAutoNum type="arabicParenR"/>
            </a:pPr>
            <a:r>
              <a:rPr lang="ru-RU" i="1" dirty="0" smtClean="0"/>
              <a:t>Байкал это очень большое озеро с пресной водой. </a:t>
            </a:r>
          </a:p>
          <a:p>
            <a:pPr marL="514350" indent="-514350">
              <a:buAutoNum type="arabicParenR"/>
            </a:pPr>
            <a:r>
              <a:rPr lang="ru-RU" i="1" dirty="0" smtClean="0"/>
              <a:t>Полюбуйтесь разными цветами в заповеднике! </a:t>
            </a:r>
          </a:p>
          <a:p>
            <a:pPr marL="514350" indent="-514350">
              <a:buAutoNum type="arabicParenR"/>
            </a:pPr>
            <a:r>
              <a:rPr lang="ru-RU" i="1" dirty="0" smtClean="0"/>
              <a:t>В заповеднике охраняют животных и птиц. </a:t>
            </a:r>
          </a:p>
          <a:p>
            <a:pPr marL="514350" indent="-514350">
              <a:buAutoNum type="arabicParenR"/>
            </a:pPr>
            <a:r>
              <a:rPr lang="ru-RU" i="1" dirty="0" smtClean="0"/>
              <a:t>Зимой и летом ребята эти края одинаково прекрасны.</a:t>
            </a:r>
          </a:p>
          <a:p>
            <a:r>
              <a:rPr lang="ru-RU" dirty="0" smtClean="0"/>
              <a:t>Задание 7. Сложное предложение.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Александр\Pictures\Screenshots\Снимок экрана (417).png"/>
          <p:cNvPicPr>
            <a:picLocks noChangeAspect="1" noChangeArrowheads="1"/>
          </p:cNvPicPr>
          <p:nvPr/>
        </p:nvPicPr>
        <p:blipFill>
          <a:blip r:embed="rId2" cstate="print"/>
          <a:srcRect l="24375" t="22222" r="25625" b="5556"/>
          <a:stretch>
            <a:fillRect/>
          </a:stretch>
        </p:blipFill>
        <p:spPr bwMode="auto">
          <a:xfrm>
            <a:off x="304800" y="914400"/>
            <a:ext cx="7010400" cy="5695950"/>
          </a:xfrm>
          <a:prstGeom prst="rect">
            <a:avLst/>
          </a:prstGeom>
          <a:noFill/>
        </p:spPr>
      </p:pic>
      <p:pic>
        <p:nvPicPr>
          <p:cNvPr id="12289" name="Picture 1" descr="C:\Users\Александр\Pictures\Screenshots\Снимок экрана (421).png"/>
          <p:cNvPicPr>
            <a:picLocks noChangeAspect="1" noChangeArrowheads="1"/>
          </p:cNvPicPr>
          <p:nvPr/>
        </p:nvPicPr>
        <p:blipFill>
          <a:blip r:embed="rId3" cstate="print"/>
          <a:srcRect l="25000" t="23333" r="25625" b="6667"/>
          <a:stretch>
            <a:fillRect/>
          </a:stretch>
        </p:blipFill>
        <p:spPr bwMode="auto">
          <a:xfrm>
            <a:off x="5035246" y="914400"/>
            <a:ext cx="4108753" cy="3276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</a:t>
            </a:r>
            <a:r>
              <a:rPr lang="en-US" b="1" dirty="0" smtClean="0">
                <a:solidFill>
                  <a:schemeClr val="tx1"/>
                </a:solidFill>
              </a:rPr>
              <a:t>Google Forms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2290" name="Picture 2" descr="C:\Users\Александр\Pictures\Screenshots\Снимок экрана (423).png"/>
          <p:cNvPicPr>
            <a:picLocks noChangeAspect="1" noChangeArrowheads="1"/>
          </p:cNvPicPr>
          <p:nvPr/>
        </p:nvPicPr>
        <p:blipFill>
          <a:blip r:embed="rId4" cstate="print"/>
          <a:srcRect l="24375" t="23333" r="25625" b="6667"/>
          <a:stretch>
            <a:fillRect/>
          </a:stretch>
        </p:blipFill>
        <p:spPr bwMode="auto">
          <a:xfrm>
            <a:off x="4789714" y="3429000"/>
            <a:ext cx="4354286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Пунктуация. 6 класс.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Задание 7. Тире между подлежащим и сказуемым.</a:t>
            </a:r>
          </a:p>
          <a:p>
            <a:r>
              <a:rPr lang="ru-RU" dirty="0" smtClean="0"/>
              <a:t>Выпишите предложение, в котором нужно поставить тире. (Знаки препинания внутри предложений не расставлены.) </a:t>
            </a:r>
          </a:p>
          <a:p>
            <a:r>
              <a:rPr lang="ru-RU" dirty="0" smtClean="0"/>
              <a:t>Напишите, на каком </a:t>
            </a:r>
            <a:r>
              <a:rPr lang="ru-RU" b="1" dirty="0" smtClean="0"/>
              <a:t>основании</a:t>
            </a:r>
            <a:r>
              <a:rPr lang="ru-RU" dirty="0" smtClean="0"/>
              <a:t> Вы сделали свой выбор. </a:t>
            </a:r>
          </a:p>
          <a:p>
            <a:r>
              <a:rPr lang="ru-RU" dirty="0" smtClean="0"/>
              <a:t>1) Его воспоминания светлые и радостные. </a:t>
            </a:r>
          </a:p>
          <a:p>
            <a:r>
              <a:rPr lang="ru-RU" dirty="0" smtClean="0"/>
              <a:t>2) Перелётные птицы собираются в большие стаи. </a:t>
            </a:r>
          </a:p>
          <a:p>
            <a:r>
              <a:rPr lang="ru-RU" dirty="0" smtClean="0"/>
              <a:t>3) Морозные узоры на окнах красивы и причудливы.</a:t>
            </a:r>
          </a:p>
          <a:p>
            <a:r>
              <a:rPr lang="ru-RU" dirty="0" smtClean="0"/>
              <a:t> 4) Возделывание земли древнейший вид деятельности человека.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Пунктуация. 6 класс.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Задание 8. Запятые при обращении.</a:t>
            </a:r>
          </a:p>
          <a:p>
            <a:r>
              <a:rPr lang="ru-RU" dirty="0" smtClean="0"/>
              <a:t>Выпишите предложение, в котором необходимо поставить две запятые. (Знаки препинания внутри предложений не расставлены.) </a:t>
            </a:r>
          </a:p>
          <a:p>
            <a:r>
              <a:rPr lang="ru-RU" dirty="0" smtClean="0"/>
              <a:t>Напишите, на каком </a:t>
            </a:r>
            <a:r>
              <a:rPr lang="ru-RU" b="1" dirty="0" smtClean="0"/>
              <a:t>основании</a:t>
            </a:r>
            <a:r>
              <a:rPr lang="ru-RU" dirty="0" smtClean="0"/>
              <a:t> Вы сделали свой выбор. </a:t>
            </a:r>
          </a:p>
          <a:p>
            <a:r>
              <a:rPr lang="ru-RU" i="1" dirty="0" smtClean="0"/>
              <a:t>1) Перед старушкой стоял лаковый столик с кофейным прибором и серебряной сахарницей. </a:t>
            </a:r>
          </a:p>
          <a:p>
            <a:r>
              <a:rPr lang="ru-RU" i="1" dirty="0" smtClean="0"/>
              <a:t>2) </a:t>
            </a:r>
            <a:r>
              <a:rPr lang="ru-RU" i="1" dirty="0" err="1" smtClean="0"/>
              <a:t>Харлампий</a:t>
            </a:r>
            <a:r>
              <a:rPr lang="ru-RU" i="1" dirty="0" smtClean="0"/>
              <a:t> </a:t>
            </a:r>
            <a:r>
              <a:rPr lang="ru-RU" i="1" dirty="0" err="1" smtClean="0"/>
              <a:t>Диогенович</a:t>
            </a:r>
            <a:r>
              <a:rPr lang="ru-RU" i="1" dirty="0" smtClean="0"/>
              <a:t> приподнял брови и все притихли. </a:t>
            </a:r>
          </a:p>
          <a:p>
            <a:r>
              <a:rPr lang="ru-RU" i="1" dirty="0" smtClean="0"/>
              <a:t>3) Мангуста прыгнула на полку перелезла на раму и глянула на меня. </a:t>
            </a:r>
          </a:p>
          <a:p>
            <a:r>
              <a:rPr lang="ru-RU" i="1" dirty="0" smtClean="0"/>
              <a:t>4) Подойдите поближе Павел Денисович и прислушайтесь к этим звукам.</a:t>
            </a:r>
            <a:endParaRPr lang="ru-RU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ru-RU" dirty="0" smtClean="0"/>
              <a:t>Пунктуация. 7 класс.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229600" cy="4937760"/>
          </a:xfrm>
        </p:spPr>
        <p:txBody>
          <a:bodyPr/>
          <a:lstStyle/>
          <a:p>
            <a:r>
              <a:rPr lang="ru-RU" b="1" dirty="0" smtClean="0"/>
              <a:t>Знаки препинания при причастном и деепричастном оборотах.</a:t>
            </a:r>
          </a:p>
          <a:p>
            <a:r>
              <a:rPr lang="ru-RU" dirty="0" smtClean="0"/>
              <a:t>Сайт Елены Алексеевны Захарьиной </a:t>
            </a:r>
            <a:r>
              <a:rPr lang="en-US" dirty="0" smtClean="0">
                <a:hlinkClick r:id="rId2"/>
              </a:rPr>
              <a:t>https://saharina.ru/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800" y="2377440"/>
          <a:ext cx="88392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i="1" dirty="0" smtClean="0"/>
                        <a:t>Выпишите предложение, в котором нужно поставить </a:t>
                      </a:r>
                      <a:r>
                        <a:rPr lang="ru-RU" b="1" i="1" dirty="0" smtClean="0"/>
                        <a:t>одну запятую. </a:t>
                      </a:r>
                      <a:r>
                        <a:rPr lang="ru-RU" b="0" i="1" dirty="0" smtClean="0"/>
                        <a:t>Напишите, на каком </a:t>
                      </a:r>
                      <a:r>
                        <a:rPr lang="ru-RU" b="1" i="1" dirty="0" smtClean="0"/>
                        <a:t>основании</a:t>
                      </a:r>
                      <a:r>
                        <a:rPr lang="ru-RU" b="0" i="1" dirty="0" smtClean="0"/>
                        <a:t> Вы сделали свой выбор. </a:t>
                      </a:r>
                    </a:p>
                    <a:p>
                      <a:r>
                        <a:rPr lang="ru-RU" b="0" dirty="0" smtClean="0"/>
                        <a:t>1) Актёр часто вспоминал и рассказывал друзьям услышанную в детстве историю о львах. </a:t>
                      </a:r>
                    </a:p>
                    <a:p>
                      <a:r>
                        <a:rPr lang="ru-RU" b="0" dirty="0" smtClean="0"/>
                        <a:t>2) Анюта и Лизонька медленно шли по скользкой дороге внимательно смотря под ноги. </a:t>
                      </a:r>
                    </a:p>
                    <a:p>
                      <a:r>
                        <a:rPr lang="ru-RU" b="0" dirty="0" smtClean="0"/>
                        <a:t>3) В полноводной реке протекающей в маленькой калужской деревне было много рыбы. </a:t>
                      </a:r>
                    </a:p>
                    <a:p>
                      <a:r>
                        <a:rPr lang="ru-RU" b="0" dirty="0" smtClean="0"/>
                        <a:t>4) Братья отправившись в лес за грибами обещали родителям быть очень осторожными.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1" dirty="0" smtClean="0"/>
                        <a:t>Выпишите предложение, в котором необходимо поставить </a:t>
                      </a:r>
                      <a:r>
                        <a:rPr lang="ru-RU" b="1" i="1" dirty="0" smtClean="0"/>
                        <a:t>две запятые </a:t>
                      </a:r>
                      <a:r>
                        <a:rPr lang="ru-RU" b="0" i="1" dirty="0" smtClean="0"/>
                        <a:t>Напишите, на каком </a:t>
                      </a:r>
                      <a:r>
                        <a:rPr lang="ru-RU" b="1" i="1" dirty="0" smtClean="0"/>
                        <a:t>основании</a:t>
                      </a:r>
                      <a:r>
                        <a:rPr lang="ru-RU" b="0" i="1" dirty="0" smtClean="0"/>
                        <a:t> Вы сделали свой выбор.</a:t>
                      </a:r>
                    </a:p>
                    <a:p>
                      <a:r>
                        <a:rPr lang="ru-RU" b="0" dirty="0" smtClean="0"/>
                        <a:t> 1) Увидев приближающихся людей Соня спряталась за дерево растущее у крыльца. 2) Открыв книгу на нужной странице мама начала читать любимый его рассказ.</a:t>
                      </a:r>
                    </a:p>
                    <a:p>
                      <a:r>
                        <a:rPr lang="ru-RU" b="0" dirty="0" smtClean="0"/>
                        <a:t> 3) Дорогие друзья позвольте пригласить вас на уникальную выставку картин. </a:t>
                      </a:r>
                    </a:p>
                    <a:p>
                      <a:r>
                        <a:rPr lang="ru-RU" b="0" dirty="0" smtClean="0"/>
                        <a:t>4) Оля до сих пор хранила необыкновенные ракушки привезённые летом Тимуром.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34" t="2351" r="10000" b="7038"/>
          <a:stretch/>
        </p:blipFill>
        <p:spPr>
          <a:xfrm>
            <a:off x="228600" y="533400"/>
            <a:ext cx="864009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7197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Орфография. 8 класс.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Задание 3. Не с разными частями речи.</a:t>
            </a:r>
          </a:p>
          <a:p>
            <a:r>
              <a:rPr lang="ru-RU" b="1" dirty="0" smtClean="0"/>
              <a:t>Задание 4. Н и НН в разных частях речи.</a:t>
            </a:r>
          </a:p>
          <a:p>
            <a:r>
              <a:rPr lang="ru-RU" sz="2200" i="1" dirty="0" smtClean="0"/>
              <a:t>Выпишите, раскрывая скобки, </a:t>
            </a:r>
            <a:r>
              <a:rPr lang="ru-RU" sz="2200" b="1" i="1" dirty="0" smtClean="0"/>
              <a:t>ряд</a:t>
            </a:r>
            <a:r>
              <a:rPr lang="ru-RU" sz="2200" i="1" dirty="0" smtClean="0"/>
              <a:t>, во всех словах которого пишется </a:t>
            </a:r>
            <a:r>
              <a:rPr lang="ru-RU" sz="2200" b="1" i="1" dirty="0" smtClean="0"/>
              <a:t>НН.</a:t>
            </a:r>
            <a:r>
              <a:rPr lang="ru-RU" sz="2200" i="1" dirty="0" smtClean="0"/>
              <a:t> В выписанном ряду для каждого случая укажите </a:t>
            </a:r>
            <a:r>
              <a:rPr lang="ru-RU" sz="2200" b="1" i="1" dirty="0" smtClean="0"/>
              <a:t>условия выбора </a:t>
            </a:r>
            <a:r>
              <a:rPr lang="ru-RU" sz="2200" i="1" dirty="0" smtClean="0"/>
              <a:t>написания НН. </a:t>
            </a:r>
          </a:p>
          <a:p>
            <a:r>
              <a:rPr lang="ru-RU" dirty="0" smtClean="0"/>
              <a:t>1) сочинение </a:t>
            </a:r>
            <a:r>
              <a:rPr lang="ru-RU" dirty="0" err="1" smtClean="0"/>
              <a:t>списа</a:t>
            </a:r>
            <a:r>
              <a:rPr lang="ru-RU" dirty="0" smtClean="0"/>
              <a:t>(</a:t>
            </a:r>
            <a:r>
              <a:rPr lang="ru-RU" dirty="0" err="1" smtClean="0"/>
              <a:t>н,нн</a:t>
            </a:r>
            <a:r>
              <a:rPr lang="ru-RU" dirty="0" smtClean="0"/>
              <a:t>)о, ветре(</a:t>
            </a:r>
            <a:r>
              <a:rPr lang="ru-RU" dirty="0" err="1" smtClean="0"/>
              <a:t>н,нн</a:t>
            </a:r>
            <a:r>
              <a:rPr lang="ru-RU" dirty="0" smtClean="0"/>
              <a:t>)</a:t>
            </a:r>
            <a:r>
              <a:rPr lang="ru-RU" dirty="0" err="1" smtClean="0"/>
              <a:t>ый</a:t>
            </a:r>
            <a:r>
              <a:rPr lang="ru-RU" dirty="0" smtClean="0"/>
              <a:t> день, </a:t>
            </a:r>
            <a:r>
              <a:rPr lang="ru-RU" dirty="0" err="1" smtClean="0"/>
              <a:t>озадаче</a:t>
            </a:r>
            <a:r>
              <a:rPr lang="ru-RU" dirty="0" smtClean="0"/>
              <a:t>(</a:t>
            </a:r>
            <a:r>
              <a:rPr lang="ru-RU" dirty="0" err="1" smtClean="0"/>
              <a:t>н,нн</a:t>
            </a:r>
            <a:r>
              <a:rPr lang="ru-RU" dirty="0" smtClean="0"/>
              <a:t>)</a:t>
            </a:r>
            <a:r>
              <a:rPr lang="ru-RU" dirty="0" err="1" smtClean="0"/>
              <a:t>ый</a:t>
            </a:r>
            <a:r>
              <a:rPr lang="ru-RU" dirty="0" smtClean="0"/>
              <a:t> взгляд </a:t>
            </a:r>
          </a:p>
          <a:p>
            <a:r>
              <a:rPr lang="ru-RU" dirty="0" smtClean="0"/>
              <a:t>2) </a:t>
            </a:r>
            <a:r>
              <a:rPr lang="ru-RU" dirty="0" err="1" smtClean="0"/>
              <a:t>забракова</a:t>
            </a:r>
            <a:r>
              <a:rPr lang="ru-RU" dirty="0" smtClean="0"/>
              <a:t>(</a:t>
            </a:r>
            <a:r>
              <a:rPr lang="ru-RU" dirty="0" err="1" smtClean="0"/>
              <a:t>н,нн</a:t>
            </a:r>
            <a:r>
              <a:rPr lang="ru-RU" dirty="0" smtClean="0"/>
              <a:t>)</a:t>
            </a:r>
            <a:r>
              <a:rPr lang="ru-RU" dirty="0" err="1" smtClean="0"/>
              <a:t>ая</a:t>
            </a:r>
            <a:r>
              <a:rPr lang="ru-RU" dirty="0" smtClean="0"/>
              <a:t> деталь, </a:t>
            </a:r>
            <a:r>
              <a:rPr lang="ru-RU" dirty="0" err="1" smtClean="0"/>
              <a:t>нерешё</a:t>
            </a:r>
            <a:r>
              <a:rPr lang="ru-RU" dirty="0" smtClean="0"/>
              <a:t>(</a:t>
            </a:r>
            <a:r>
              <a:rPr lang="ru-RU" dirty="0" err="1" smtClean="0"/>
              <a:t>н,нн</a:t>
            </a:r>
            <a:r>
              <a:rPr lang="ru-RU" dirty="0" smtClean="0"/>
              <a:t>)</a:t>
            </a:r>
            <a:r>
              <a:rPr lang="ru-RU" dirty="0" err="1" smtClean="0"/>
              <a:t>ая</a:t>
            </a:r>
            <a:r>
              <a:rPr lang="ru-RU" dirty="0" smtClean="0"/>
              <a:t> проблема, </a:t>
            </a:r>
            <a:r>
              <a:rPr lang="ru-RU" dirty="0" err="1" smtClean="0"/>
              <a:t>петуши</a:t>
            </a:r>
            <a:r>
              <a:rPr lang="ru-RU" dirty="0" smtClean="0"/>
              <a:t>(</a:t>
            </a:r>
            <a:r>
              <a:rPr lang="ru-RU" dirty="0" err="1" smtClean="0"/>
              <a:t>н,нн</a:t>
            </a:r>
            <a:r>
              <a:rPr lang="ru-RU" dirty="0" smtClean="0"/>
              <a:t>)</a:t>
            </a:r>
            <a:r>
              <a:rPr lang="ru-RU" dirty="0" err="1" smtClean="0"/>
              <a:t>ый</a:t>
            </a:r>
            <a:r>
              <a:rPr lang="ru-RU" dirty="0" smtClean="0"/>
              <a:t> крик </a:t>
            </a:r>
          </a:p>
          <a:p>
            <a:r>
              <a:rPr lang="ru-RU" dirty="0" smtClean="0"/>
              <a:t>3) письмо </a:t>
            </a:r>
            <a:r>
              <a:rPr lang="ru-RU" dirty="0" err="1" smtClean="0"/>
              <a:t>написа</a:t>
            </a:r>
            <a:r>
              <a:rPr lang="ru-RU" dirty="0" smtClean="0"/>
              <a:t>(</a:t>
            </a:r>
            <a:r>
              <a:rPr lang="ru-RU" dirty="0" err="1" smtClean="0"/>
              <a:t>н,нн</a:t>
            </a:r>
            <a:r>
              <a:rPr lang="ru-RU" dirty="0" smtClean="0"/>
              <a:t>)о, девочка </a:t>
            </a:r>
            <a:r>
              <a:rPr lang="ru-RU" dirty="0" err="1" smtClean="0"/>
              <a:t>удивле</a:t>
            </a:r>
            <a:r>
              <a:rPr lang="ru-RU" dirty="0" smtClean="0"/>
              <a:t>(</a:t>
            </a:r>
            <a:r>
              <a:rPr lang="ru-RU" dirty="0" err="1" smtClean="0"/>
              <a:t>н,нн</a:t>
            </a:r>
            <a:r>
              <a:rPr lang="ru-RU" dirty="0" smtClean="0"/>
              <a:t>)а рассказом, искусно </a:t>
            </a:r>
            <a:r>
              <a:rPr lang="ru-RU" dirty="0" err="1" smtClean="0"/>
              <a:t>расписа</a:t>
            </a:r>
            <a:r>
              <a:rPr lang="ru-RU" dirty="0" smtClean="0"/>
              <a:t>(</a:t>
            </a:r>
            <a:r>
              <a:rPr lang="ru-RU" dirty="0" err="1" smtClean="0"/>
              <a:t>н,нн</a:t>
            </a:r>
            <a:r>
              <a:rPr lang="ru-RU" dirty="0" smtClean="0"/>
              <a:t>)</a:t>
            </a:r>
            <a:r>
              <a:rPr lang="ru-RU" dirty="0" err="1" smtClean="0"/>
              <a:t>ый</a:t>
            </a:r>
            <a:r>
              <a:rPr lang="ru-RU" dirty="0" smtClean="0"/>
              <a:t> </a:t>
            </a:r>
          </a:p>
          <a:p>
            <a:r>
              <a:rPr lang="ru-RU" dirty="0" smtClean="0"/>
              <a:t>4) дли(</a:t>
            </a:r>
            <a:r>
              <a:rPr lang="ru-RU" dirty="0" err="1" smtClean="0"/>
              <a:t>н,нн</a:t>
            </a:r>
            <a:r>
              <a:rPr lang="ru-RU" dirty="0" smtClean="0"/>
              <a:t>)</a:t>
            </a:r>
            <a:r>
              <a:rPr lang="ru-RU" dirty="0" err="1" smtClean="0"/>
              <a:t>ая</a:t>
            </a:r>
            <a:r>
              <a:rPr lang="ru-RU" dirty="0" smtClean="0"/>
              <a:t> история, </a:t>
            </a:r>
            <a:r>
              <a:rPr lang="ru-RU" dirty="0" err="1" smtClean="0"/>
              <a:t>затравле</a:t>
            </a:r>
            <a:r>
              <a:rPr lang="ru-RU" dirty="0" smtClean="0"/>
              <a:t>(</a:t>
            </a:r>
            <a:r>
              <a:rPr lang="ru-RU" dirty="0" err="1" smtClean="0"/>
              <a:t>н,нн</a:t>
            </a:r>
            <a:r>
              <a:rPr lang="ru-RU" dirty="0" smtClean="0"/>
              <a:t>)</a:t>
            </a:r>
            <a:r>
              <a:rPr lang="ru-RU" dirty="0" err="1" smtClean="0"/>
              <a:t>ый</a:t>
            </a:r>
            <a:r>
              <a:rPr lang="ru-RU" dirty="0" smtClean="0"/>
              <a:t> собаками заяц, </a:t>
            </a:r>
            <a:r>
              <a:rPr lang="ru-RU" dirty="0" err="1" smtClean="0"/>
              <a:t>закраше</a:t>
            </a:r>
            <a:r>
              <a:rPr lang="ru-RU" dirty="0" smtClean="0"/>
              <a:t>(</a:t>
            </a:r>
            <a:r>
              <a:rPr lang="ru-RU" dirty="0" err="1" smtClean="0"/>
              <a:t>н,нн</a:t>
            </a:r>
            <a:r>
              <a:rPr lang="ru-RU" dirty="0" smtClean="0"/>
              <a:t>)</a:t>
            </a:r>
            <a:r>
              <a:rPr lang="ru-RU" dirty="0" err="1" smtClean="0"/>
              <a:t>ая</a:t>
            </a:r>
            <a:r>
              <a:rPr lang="ru-RU" dirty="0" smtClean="0"/>
              <a:t> стена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Распределите слова в два столбика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Змеи…</a:t>
            </a:r>
            <a:r>
              <a:rPr lang="ru-RU" sz="3200" dirty="0" err="1" smtClean="0"/>
              <a:t>ый</a:t>
            </a:r>
            <a:r>
              <a:rPr lang="ru-RU" sz="3200" dirty="0" smtClean="0"/>
              <a:t>, </a:t>
            </a:r>
            <a:r>
              <a:rPr lang="ru-RU" sz="3200" dirty="0" err="1" smtClean="0"/>
              <a:t>карти</a:t>
            </a:r>
            <a:r>
              <a:rPr lang="ru-RU" sz="3200" dirty="0" smtClean="0"/>
              <a:t>…</a:t>
            </a:r>
            <a:r>
              <a:rPr lang="ru-RU" sz="3200" dirty="0" err="1" smtClean="0"/>
              <a:t>ый</a:t>
            </a:r>
            <a:r>
              <a:rPr lang="ru-RU" sz="3200" dirty="0" smtClean="0"/>
              <a:t>, серебря…</a:t>
            </a:r>
            <a:r>
              <a:rPr lang="ru-RU" sz="3200" dirty="0" err="1" smtClean="0"/>
              <a:t>ый</a:t>
            </a:r>
            <a:r>
              <a:rPr lang="ru-RU" sz="3200" dirty="0" smtClean="0"/>
              <a:t>, </a:t>
            </a:r>
            <a:r>
              <a:rPr lang="ru-RU" sz="3200" dirty="0" err="1" smtClean="0"/>
              <a:t>песе</a:t>
            </a:r>
            <a:r>
              <a:rPr lang="ru-RU" sz="3200" dirty="0" smtClean="0"/>
              <a:t>…</a:t>
            </a:r>
            <a:r>
              <a:rPr lang="ru-RU" sz="3200" dirty="0" err="1" smtClean="0"/>
              <a:t>ый</a:t>
            </a:r>
            <a:r>
              <a:rPr lang="ru-RU" sz="3200" dirty="0" smtClean="0"/>
              <a:t>, общи…</a:t>
            </a:r>
            <a:r>
              <a:rPr lang="ru-RU" sz="3200" dirty="0" err="1" smtClean="0"/>
              <a:t>ый</a:t>
            </a:r>
            <a:r>
              <a:rPr lang="ru-RU" sz="3200" dirty="0" smtClean="0"/>
              <a:t>, клюкве…</a:t>
            </a:r>
            <a:r>
              <a:rPr lang="ru-RU" sz="3200" dirty="0" err="1" smtClean="0"/>
              <a:t>ый</a:t>
            </a:r>
            <a:r>
              <a:rPr lang="ru-RU" sz="3200" dirty="0" smtClean="0"/>
              <a:t>, </a:t>
            </a:r>
            <a:r>
              <a:rPr lang="ru-RU" sz="3200" dirty="0" err="1" smtClean="0"/>
              <a:t>еди</a:t>
            </a:r>
            <a:r>
              <a:rPr lang="ru-RU" sz="3200" dirty="0" smtClean="0"/>
              <a:t>…</a:t>
            </a:r>
            <a:r>
              <a:rPr lang="ru-RU" sz="3200" dirty="0" err="1" smtClean="0"/>
              <a:t>ый</a:t>
            </a:r>
            <a:r>
              <a:rPr lang="ru-RU" sz="3200" dirty="0" smtClean="0"/>
              <a:t>, </a:t>
            </a:r>
            <a:r>
              <a:rPr lang="ru-RU" sz="3200" dirty="0" err="1" smtClean="0"/>
              <a:t>традицио</a:t>
            </a:r>
            <a:r>
              <a:rPr lang="ru-RU" sz="3200" dirty="0" smtClean="0"/>
              <a:t>…</a:t>
            </a:r>
            <a:r>
              <a:rPr lang="ru-RU" sz="3200" dirty="0" err="1" smtClean="0"/>
              <a:t>ый</a:t>
            </a:r>
            <a:r>
              <a:rPr lang="ru-RU" sz="3200" dirty="0" smtClean="0"/>
              <a:t>, </a:t>
            </a:r>
            <a:r>
              <a:rPr lang="ru-RU" sz="3200" dirty="0" err="1" smtClean="0"/>
              <a:t>деревя</a:t>
            </a:r>
            <a:r>
              <a:rPr lang="ru-RU" sz="3200" dirty="0" smtClean="0"/>
              <a:t>…</a:t>
            </a:r>
            <a:r>
              <a:rPr lang="ru-RU" sz="3200" dirty="0" err="1" smtClean="0"/>
              <a:t>ый</a:t>
            </a:r>
            <a:r>
              <a:rPr lang="ru-RU" sz="3200" dirty="0" smtClean="0"/>
              <a:t>, ю…</a:t>
            </a:r>
            <a:r>
              <a:rPr lang="ru-RU" sz="3200" dirty="0" err="1" smtClean="0"/>
              <a:t>ый</a:t>
            </a:r>
            <a:r>
              <a:rPr lang="ru-RU" sz="3200" dirty="0" smtClean="0"/>
              <a:t>, карма…</a:t>
            </a:r>
            <a:r>
              <a:rPr lang="ru-RU" sz="3200" dirty="0" err="1" smtClean="0"/>
              <a:t>ый</a:t>
            </a:r>
            <a:r>
              <a:rPr lang="ru-RU" sz="3200" dirty="0" smtClean="0"/>
              <a:t>, </a:t>
            </a:r>
            <a:r>
              <a:rPr lang="ru-RU" sz="3200" dirty="0" err="1" smtClean="0"/>
              <a:t>бездо</a:t>
            </a:r>
            <a:r>
              <a:rPr lang="ru-RU" sz="3200" dirty="0" smtClean="0"/>
              <a:t>..</a:t>
            </a:r>
            <a:r>
              <a:rPr lang="ru-RU" sz="3200" dirty="0" err="1" smtClean="0"/>
              <a:t>ый</a:t>
            </a:r>
            <a:r>
              <a:rPr lang="ru-RU" sz="3200" dirty="0" smtClean="0"/>
              <a:t>, </a:t>
            </a:r>
            <a:r>
              <a:rPr lang="ru-RU" sz="3200" dirty="0" err="1" smtClean="0"/>
              <a:t>павли</a:t>
            </a:r>
            <a:r>
              <a:rPr lang="ru-RU" sz="3200" dirty="0" smtClean="0"/>
              <a:t>…</a:t>
            </a:r>
            <a:r>
              <a:rPr lang="ru-RU" sz="3200" dirty="0" err="1" smtClean="0"/>
              <a:t>ий</a:t>
            </a:r>
            <a:r>
              <a:rPr lang="ru-RU" sz="3200" dirty="0" smtClean="0"/>
              <a:t>, </a:t>
            </a:r>
            <a:r>
              <a:rPr lang="ru-RU" sz="3200" dirty="0" err="1" smtClean="0"/>
              <a:t>приветстве</a:t>
            </a:r>
            <a:r>
              <a:rPr lang="ru-RU" sz="3200" dirty="0" smtClean="0"/>
              <a:t>…</a:t>
            </a:r>
            <a:r>
              <a:rPr lang="ru-RU" sz="3200" dirty="0" err="1" smtClean="0"/>
              <a:t>ый</a:t>
            </a:r>
            <a:r>
              <a:rPr lang="ru-RU" sz="3200" dirty="0" smtClean="0"/>
              <a:t>, </a:t>
            </a:r>
            <a:r>
              <a:rPr lang="ru-RU" sz="3200" dirty="0" err="1" smtClean="0"/>
              <a:t>песча</a:t>
            </a:r>
            <a:r>
              <a:rPr lang="ru-RU" sz="3200" dirty="0" smtClean="0"/>
              <a:t>…</a:t>
            </a:r>
            <a:r>
              <a:rPr lang="ru-RU" sz="3200" dirty="0" err="1" smtClean="0"/>
              <a:t>ый</a:t>
            </a:r>
            <a:r>
              <a:rPr lang="ru-RU" sz="3200" dirty="0" smtClean="0"/>
              <a:t>, мыши…</a:t>
            </a:r>
            <a:r>
              <a:rPr lang="ru-RU" sz="3200" dirty="0" err="1" smtClean="0"/>
              <a:t>ый</a:t>
            </a:r>
            <a:r>
              <a:rPr lang="ru-RU" sz="3200" dirty="0" smtClean="0"/>
              <a:t>, маши…</a:t>
            </a:r>
            <a:r>
              <a:rPr lang="ru-RU" sz="3200" dirty="0" err="1" smtClean="0"/>
              <a:t>ый</a:t>
            </a:r>
            <a:r>
              <a:rPr lang="ru-RU" sz="3200" dirty="0" smtClean="0"/>
              <a:t>, стари…</a:t>
            </a:r>
            <a:r>
              <a:rPr lang="ru-RU" sz="3200" dirty="0" err="1" smtClean="0"/>
              <a:t>ый</a:t>
            </a:r>
            <a:r>
              <a:rPr lang="ru-RU" sz="3200" dirty="0" smtClean="0"/>
              <a:t>, ветре…</a:t>
            </a:r>
            <a:r>
              <a:rPr lang="ru-RU" sz="3200" dirty="0" err="1" smtClean="0"/>
              <a:t>ый</a:t>
            </a:r>
            <a:r>
              <a:rPr lang="ru-RU" sz="3200" dirty="0" smtClean="0"/>
              <a:t>, мужестве…</a:t>
            </a:r>
            <a:r>
              <a:rPr lang="ru-RU" sz="3200" dirty="0" err="1" smtClean="0"/>
              <a:t>ый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72298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Морфологический разбор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Учебник под ред. </a:t>
            </a:r>
            <a:br>
              <a:rPr lang="ru-RU" dirty="0" smtClean="0"/>
            </a:br>
            <a:r>
              <a:rPr lang="ru-RU" dirty="0" smtClean="0"/>
              <a:t>А.Д. Шмелева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Ответы ВПР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52400" y="2174874"/>
            <a:ext cx="4344988" cy="430212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I</a:t>
            </a:r>
            <a:r>
              <a:rPr lang="en-US" dirty="0" smtClean="0"/>
              <a:t> </a:t>
            </a:r>
            <a:r>
              <a:rPr lang="ru-RU" dirty="0" smtClean="0"/>
              <a:t>Среди слов (каких?) </a:t>
            </a:r>
            <a:r>
              <a:rPr lang="ru-RU" i="1" dirty="0" smtClean="0"/>
              <a:t>выделенных</a:t>
            </a:r>
            <a:r>
              <a:rPr lang="ru-RU" dirty="0" smtClean="0"/>
              <a:t> – </a:t>
            </a:r>
            <a:r>
              <a:rPr lang="ru-RU" dirty="0" err="1" smtClean="0"/>
              <a:t>прич</a:t>
            </a:r>
            <a:r>
              <a:rPr lang="ru-RU" dirty="0" smtClean="0"/>
              <a:t>., ф.гл.</a:t>
            </a:r>
          </a:p>
          <a:p>
            <a:r>
              <a:rPr lang="en-US" b="1" dirty="0" smtClean="0"/>
              <a:t>II</a:t>
            </a:r>
            <a:r>
              <a:rPr lang="ru-RU" dirty="0" smtClean="0"/>
              <a:t> </a:t>
            </a:r>
            <a:r>
              <a:rPr lang="ru-RU" b="1" dirty="0" smtClean="0"/>
              <a:t>Н.ф.: выделить</a:t>
            </a:r>
          </a:p>
          <a:p>
            <a:r>
              <a:rPr lang="ru-RU" b="1" dirty="0" smtClean="0"/>
              <a:t>Пост.: </a:t>
            </a:r>
            <a:r>
              <a:rPr lang="ru-RU" dirty="0" err="1" smtClean="0"/>
              <a:t>сов.в</a:t>
            </a:r>
            <a:r>
              <a:rPr lang="ru-RU" dirty="0" smtClean="0"/>
              <a:t>., </a:t>
            </a:r>
            <a:r>
              <a:rPr lang="ru-RU" dirty="0" err="1" smtClean="0"/>
              <a:t>перех</a:t>
            </a:r>
            <a:r>
              <a:rPr lang="ru-RU" dirty="0" smtClean="0"/>
              <a:t>., </a:t>
            </a:r>
            <a:r>
              <a:rPr lang="ru-RU" dirty="0" err="1" smtClean="0"/>
              <a:t>невозвр</a:t>
            </a:r>
            <a:r>
              <a:rPr lang="ru-RU" dirty="0" smtClean="0"/>
              <a:t>., </a:t>
            </a:r>
            <a:r>
              <a:rPr lang="en-US" dirty="0" smtClean="0"/>
              <a:t>II</a:t>
            </a:r>
            <a:r>
              <a:rPr lang="ru-RU" dirty="0" smtClean="0"/>
              <a:t> </a:t>
            </a:r>
            <a:r>
              <a:rPr lang="ru-RU" dirty="0" err="1" smtClean="0"/>
              <a:t>спр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Н.ф. : выделенный</a:t>
            </a:r>
          </a:p>
          <a:p>
            <a:r>
              <a:rPr lang="ru-RU" b="1" dirty="0" smtClean="0"/>
              <a:t>Пост.</a:t>
            </a:r>
            <a:r>
              <a:rPr lang="ru-RU" dirty="0" smtClean="0"/>
              <a:t>: страд. </a:t>
            </a:r>
            <a:r>
              <a:rPr lang="ru-RU" dirty="0" err="1" smtClean="0"/>
              <a:t>прич</a:t>
            </a:r>
            <a:r>
              <a:rPr lang="ru-RU" dirty="0" smtClean="0"/>
              <a:t>. </a:t>
            </a:r>
            <a:r>
              <a:rPr lang="ru-RU" dirty="0" err="1" smtClean="0"/>
              <a:t>прош.вр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err="1" smtClean="0"/>
              <a:t>Непост</a:t>
            </a:r>
            <a:r>
              <a:rPr lang="ru-RU" b="1" dirty="0" smtClean="0"/>
              <a:t>.: </a:t>
            </a:r>
            <a:r>
              <a:rPr lang="ru-RU" dirty="0" smtClean="0"/>
              <a:t>в полн.ф., мн.ч, Р.п.</a:t>
            </a:r>
          </a:p>
          <a:p>
            <a:r>
              <a:rPr lang="en-US" b="1" dirty="0" smtClean="0"/>
              <a:t>III</a:t>
            </a:r>
            <a:r>
              <a:rPr lang="ru-RU" dirty="0" smtClean="0"/>
              <a:t> Среди слов (каких?) </a:t>
            </a:r>
            <a:r>
              <a:rPr lang="ru-RU" i="1" u="wavy" dirty="0" smtClean="0"/>
              <a:t>выделенных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346575" cy="422592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I</a:t>
            </a:r>
            <a:r>
              <a:rPr lang="en-US" dirty="0" smtClean="0"/>
              <a:t> </a:t>
            </a:r>
            <a:r>
              <a:rPr lang="ru-RU" dirty="0" smtClean="0"/>
              <a:t>Среди слов (каких?) </a:t>
            </a:r>
            <a:r>
              <a:rPr lang="ru-RU" i="1" dirty="0" smtClean="0"/>
              <a:t>выделенных</a:t>
            </a:r>
            <a:r>
              <a:rPr lang="ru-RU" dirty="0" smtClean="0"/>
              <a:t> – </a:t>
            </a:r>
            <a:r>
              <a:rPr lang="ru-RU" dirty="0" err="1" smtClean="0"/>
              <a:t>прич</a:t>
            </a:r>
            <a:r>
              <a:rPr lang="ru-RU" dirty="0" smtClean="0"/>
              <a:t>.,  от глагола выделить.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en-US" b="1" dirty="0" smtClean="0"/>
              <a:t>II</a:t>
            </a:r>
            <a:r>
              <a:rPr lang="ru-RU" b="1" dirty="0" smtClean="0"/>
              <a:t> Н.ф. : выделенный</a:t>
            </a:r>
          </a:p>
          <a:p>
            <a:r>
              <a:rPr lang="ru-RU" b="1" dirty="0" smtClean="0"/>
              <a:t>Пост</a:t>
            </a:r>
            <a:r>
              <a:rPr lang="ru-RU" dirty="0" smtClean="0"/>
              <a:t>.: страд. </a:t>
            </a:r>
            <a:r>
              <a:rPr lang="ru-RU" dirty="0" err="1" smtClean="0"/>
              <a:t>прич</a:t>
            </a:r>
            <a:r>
              <a:rPr lang="ru-RU" dirty="0" smtClean="0"/>
              <a:t>. </a:t>
            </a:r>
            <a:r>
              <a:rPr lang="ru-RU" dirty="0" err="1" smtClean="0"/>
              <a:t>прош.вр</a:t>
            </a:r>
            <a:r>
              <a:rPr lang="ru-RU" dirty="0" smtClean="0"/>
              <a:t>., </a:t>
            </a:r>
            <a:r>
              <a:rPr lang="ru-RU" dirty="0" err="1" smtClean="0"/>
              <a:t>сов.в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Непост</a:t>
            </a:r>
            <a:r>
              <a:rPr lang="ru-RU" dirty="0" smtClean="0"/>
              <a:t>.: в полн.ф., мн.ч, Р.п.</a:t>
            </a:r>
          </a:p>
          <a:p>
            <a:r>
              <a:rPr lang="en-US" b="1" dirty="0" smtClean="0"/>
              <a:t>III</a:t>
            </a:r>
            <a:r>
              <a:rPr lang="ru-RU" dirty="0" smtClean="0"/>
              <a:t> Среди слов (каких?) </a:t>
            </a:r>
            <a:r>
              <a:rPr lang="ru-RU" i="1" u="wavy" dirty="0" smtClean="0"/>
              <a:t>выделенных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 и НН в прилагательных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214422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 smtClean="0"/>
              <a:t>змеИНый</a:t>
            </a:r>
            <a:endParaRPr lang="ru-RU" dirty="0" smtClean="0"/>
          </a:p>
          <a:p>
            <a:r>
              <a:rPr lang="ru-RU" dirty="0" err="1" smtClean="0"/>
              <a:t>серебрЯНый</a:t>
            </a:r>
            <a:endParaRPr lang="ru-RU" dirty="0" smtClean="0"/>
          </a:p>
          <a:p>
            <a:r>
              <a:rPr lang="ru-RU" dirty="0" smtClean="0"/>
              <a:t>единый</a:t>
            </a:r>
          </a:p>
          <a:p>
            <a:r>
              <a:rPr lang="ru-RU" dirty="0" smtClean="0"/>
              <a:t>юный</a:t>
            </a:r>
          </a:p>
          <a:p>
            <a:r>
              <a:rPr lang="ru-RU" dirty="0" err="1" smtClean="0"/>
              <a:t>павлинИЙ</a:t>
            </a:r>
            <a:endParaRPr lang="ru-RU" dirty="0" smtClean="0"/>
          </a:p>
          <a:p>
            <a:r>
              <a:rPr lang="ru-RU" dirty="0" err="1" smtClean="0"/>
              <a:t>песчАНый</a:t>
            </a:r>
            <a:endParaRPr lang="ru-RU" dirty="0" smtClean="0"/>
          </a:p>
          <a:p>
            <a:r>
              <a:rPr lang="ru-RU" dirty="0" err="1" smtClean="0"/>
              <a:t>мышИНый</a:t>
            </a:r>
            <a:endParaRPr lang="ru-RU" dirty="0" smtClean="0"/>
          </a:p>
          <a:p>
            <a:r>
              <a:rPr lang="ru-RU" dirty="0" err="1" smtClean="0"/>
              <a:t>ветрЕНый</a:t>
            </a:r>
            <a:r>
              <a:rPr lang="ru-RU" dirty="0" smtClean="0"/>
              <a:t> (</a:t>
            </a:r>
            <a:r>
              <a:rPr lang="ru-RU" dirty="0" err="1" smtClean="0"/>
              <a:t>искл</a:t>
            </a:r>
            <a:r>
              <a:rPr lang="ru-RU" dirty="0" smtClean="0"/>
              <a:t>.)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214422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НН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857364"/>
            <a:ext cx="4041775" cy="5143535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картинНый</a:t>
            </a:r>
            <a:endParaRPr lang="ru-RU" dirty="0" smtClean="0"/>
          </a:p>
          <a:p>
            <a:r>
              <a:rPr lang="ru-RU" dirty="0" err="1" smtClean="0"/>
              <a:t>песенНый</a:t>
            </a:r>
            <a:endParaRPr lang="ru-RU" dirty="0" smtClean="0"/>
          </a:p>
          <a:p>
            <a:r>
              <a:rPr lang="ru-RU" dirty="0" err="1" smtClean="0"/>
              <a:t>общинНый</a:t>
            </a:r>
            <a:endParaRPr lang="ru-RU" dirty="0" smtClean="0"/>
          </a:p>
          <a:p>
            <a:r>
              <a:rPr lang="ru-RU" dirty="0" err="1" smtClean="0"/>
              <a:t>клюквЕННый</a:t>
            </a:r>
            <a:endParaRPr lang="ru-RU" dirty="0" smtClean="0"/>
          </a:p>
          <a:p>
            <a:r>
              <a:rPr lang="ru-RU" dirty="0" err="1" smtClean="0"/>
              <a:t>традициОННый</a:t>
            </a:r>
            <a:endParaRPr lang="ru-RU" dirty="0" smtClean="0"/>
          </a:p>
          <a:p>
            <a:r>
              <a:rPr lang="ru-RU" dirty="0" err="1" smtClean="0"/>
              <a:t>деревЯННый</a:t>
            </a:r>
            <a:r>
              <a:rPr lang="ru-RU" dirty="0" smtClean="0"/>
              <a:t> (</a:t>
            </a:r>
            <a:r>
              <a:rPr lang="ru-RU" dirty="0" err="1" smtClean="0"/>
              <a:t>искл</a:t>
            </a:r>
            <a:r>
              <a:rPr lang="ru-RU" dirty="0" smtClean="0"/>
              <a:t>.)</a:t>
            </a:r>
          </a:p>
          <a:p>
            <a:r>
              <a:rPr lang="ru-RU" dirty="0" err="1" smtClean="0"/>
              <a:t>карманНый</a:t>
            </a:r>
            <a:endParaRPr lang="ru-RU" dirty="0" smtClean="0"/>
          </a:p>
          <a:p>
            <a:r>
              <a:rPr lang="ru-RU" dirty="0" err="1" smtClean="0"/>
              <a:t>бездонНый</a:t>
            </a:r>
            <a:endParaRPr lang="ru-RU" dirty="0" smtClean="0"/>
          </a:p>
          <a:p>
            <a:r>
              <a:rPr lang="ru-RU" dirty="0" err="1" smtClean="0"/>
              <a:t>приветствЕННый</a:t>
            </a:r>
            <a:endParaRPr lang="ru-RU" dirty="0" smtClean="0"/>
          </a:p>
          <a:p>
            <a:r>
              <a:rPr lang="ru-RU" dirty="0" err="1" smtClean="0"/>
              <a:t>машинНый</a:t>
            </a:r>
            <a:endParaRPr lang="ru-RU" dirty="0" smtClean="0"/>
          </a:p>
          <a:p>
            <a:r>
              <a:rPr lang="ru-RU" dirty="0" err="1" smtClean="0"/>
              <a:t>старинНый</a:t>
            </a:r>
            <a:endParaRPr lang="ru-RU" dirty="0" smtClean="0"/>
          </a:p>
          <a:p>
            <a:r>
              <a:rPr lang="ru-RU" dirty="0" err="1" smtClean="0"/>
              <a:t>мужествЕННый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8196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андр\Pictures\Screenshots\Снимок экрана (409).png"/>
          <p:cNvPicPr>
            <a:picLocks noChangeAspect="1" noChangeArrowheads="1"/>
          </p:cNvPicPr>
          <p:nvPr/>
        </p:nvPicPr>
        <p:blipFill>
          <a:blip r:embed="rId2" cstate="print"/>
          <a:srcRect l="23750" t="22222" r="25000" b="5556"/>
          <a:stretch>
            <a:fillRect/>
          </a:stretch>
        </p:blipFill>
        <p:spPr bwMode="auto">
          <a:xfrm>
            <a:off x="0" y="838200"/>
            <a:ext cx="6632917" cy="5257800"/>
          </a:xfrm>
          <a:prstGeom prst="rect">
            <a:avLst/>
          </a:prstGeom>
          <a:noFill/>
        </p:spPr>
      </p:pic>
      <p:pic>
        <p:nvPicPr>
          <p:cNvPr id="1028" name="Picture 4" descr="C:\Users\Александр\Pictures\Screenshots\Снимок экрана (410).png"/>
          <p:cNvPicPr>
            <a:picLocks noChangeAspect="1" noChangeArrowheads="1"/>
          </p:cNvPicPr>
          <p:nvPr/>
        </p:nvPicPr>
        <p:blipFill>
          <a:blip r:embed="rId3" cstate="print"/>
          <a:srcRect l="23750" t="22222" r="25000" b="8889"/>
          <a:stretch>
            <a:fillRect/>
          </a:stretch>
        </p:blipFill>
        <p:spPr bwMode="auto">
          <a:xfrm>
            <a:off x="4709652" y="0"/>
            <a:ext cx="4434348" cy="3352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</a:t>
            </a:r>
            <a:r>
              <a:rPr lang="en-US" b="1" dirty="0" smtClean="0">
                <a:solidFill>
                  <a:schemeClr val="tx1"/>
                </a:solidFill>
              </a:rPr>
              <a:t>Google Forms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 l="23148" t="21365" r="23148" b="4561"/>
          <a:stretch>
            <a:fillRect/>
          </a:stretch>
        </p:blipFill>
        <p:spPr bwMode="auto">
          <a:xfrm>
            <a:off x="4724400" y="3429000"/>
            <a:ext cx="441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990600"/>
          </a:xfrm>
        </p:spPr>
        <p:txBody>
          <a:bodyPr/>
          <a:lstStyle/>
          <a:p>
            <a:r>
              <a:rPr lang="ru-RU" dirty="0" smtClean="0"/>
              <a:t>Работа с текстом.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33800" y="457200"/>
            <a:ext cx="8229600" cy="4937760"/>
          </a:xfrm>
        </p:spPr>
        <p:txBody>
          <a:bodyPr/>
          <a:lstStyle/>
          <a:p>
            <a:r>
              <a:rPr lang="ru-RU" dirty="0" smtClean="0"/>
              <a:t>План, основная мысль.</a:t>
            </a:r>
            <a:endParaRPr lang="ru-RU" dirty="0"/>
          </a:p>
        </p:txBody>
      </p:sp>
      <p:pic>
        <p:nvPicPr>
          <p:cNvPr id="1026" name="Picture 2" descr="https://ru-static.z-dn.net/files/dcb/0a3cb17e4c41eb3e2ebfb288b0bfbb8d.jpg"/>
          <p:cNvPicPr>
            <a:picLocks noChangeAspect="1" noChangeArrowheads="1"/>
          </p:cNvPicPr>
          <p:nvPr/>
        </p:nvPicPr>
        <p:blipFill>
          <a:blip r:embed="rId2" cstate="print"/>
          <a:srcRect l="4687" t="6944" r="8594"/>
          <a:stretch>
            <a:fillRect/>
          </a:stretch>
        </p:blipFill>
        <p:spPr bwMode="auto">
          <a:xfrm>
            <a:off x="381000" y="1295400"/>
            <a:ext cx="84582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Чем отличаются тройки данных синонимов?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399"/>
          </a:xfrm>
        </p:spPr>
        <p:txBody>
          <a:bodyPr>
            <a:normAutofit/>
          </a:bodyPr>
          <a:lstStyle/>
          <a:p>
            <a:r>
              <a:rPr lang="ru-RU" dirty="0" smtClean="0"/>
              <a:t>Лицо – лик –  морда</a:t>
            </a:r>
          </a:p>
          <a:p>
            <a:r>
              <a:rPr lang="ru-RU" dirty="0" smtClean="0"/>
              <a:t>Дрыхнуть – почивать – спать </a:t>
            </a:r>
          </a:p>
          <a:p>
            <a:r>
              <a:rPr lang="ru-RU" dirty="0" smtClean="0"/>
              <a:t>Низвергнуться – шмякнуться – упасть </a:t>
            </a:r>
          </a:p>
          <a:p>
            <a:r>
              <a:rPr lang="ru-RU" dirty="0" smtClean="0"/>
              <a:t>Хворь – болезнь –  недуг</a:t>
            </a:r>
          </a:p>
          <a:p>
            <a:r>
              <a:rPr lang="ru-RU" dirty="0" smtClean="0"/>
              <a:t> Начертать – написать – нацарапать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685800" y="4876800"/>
            <a:ext cx="7848600" cy="1371600"/>
            <a:chOff x="685800" y="4876800"/>
            <a:chExt cx="7848600" cy="137160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685800" y="4876800"/>
              <a:ext cx="7848600" cy="1371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66800" y="5105400"/>
              <a:ext cx="7010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latin typeface="Bookman Old Style" pitchFamily="18" charset="0"/>
                </a:rPr>
                <a:t>Стилистическая окраска</a:t>
              </a:r>
              <a:endParaRPr lang="ru-RU" sz="3600" b="1" dirty="0">
                <a:latin typeface="Bookman Old Style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5800" y="6400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Задание 13 в 6, 7 классах.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речи. 7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Задание. Определите, какой тип речи представлен в предложениях 19–21 текста. Запишите ответ. </a:t>
            </a:r>
          </a:p>
          <a:p>
            <a:r>
              <a:rPr lang="ru-RU" i="1" dirty="0" smtClean="0"/>
              <a:t>(19)Он сердито сунул Родиону Ивановичу какую-то медную мелочь и захлопнул дверь. (20)Коробочку отдал мне. (21)В своей комнате я осторожно открыл коробку.</a:t>
            </a:r>
            <a:endParaRPr lang="ru-RU" i="1" dirty="0"/>
          </a:p>
        </p:txBody>
      </p:sp>
      <p:pic>
        <p:nvPicPr>
          <p:cNvPr id="2050" name="Picture 2" descr="https://ds02.infourok.ru/uploads/ex/0023/00089f2a-7d7c7c3f/img54.jpg"/>
          <p:cNvPicPr>
            <a:picLocks noChangeAspect="1" noChangeArrowheads="1"/>
          </p:cNvPicPr>
          <p:nvPr/>
        </p:nvPicPr>
        <p:blipFill>
          <a:blip r:embed="rId2" cstate="print"/>
          <a:srcRect t="14428"/>
          <a:stretch>
            <a:fillRect/>
          </a:stretch>
        </p:blipFill>
        <p:spPr bwMode="auto">
          <a:xfrm>
            <a:off x="3810000" y="3429000"/>
            <a:ext cx="5105400" cy="3276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5867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Google Forms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Фразеологизмы. Пословицы.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s://fs00.infourok.ru/images/doc/194/221390/img23.jpg"/>
          <p:cNvPicPr>
            <a:picLocks noChangeAspect="1" noChangeArrowheads="1"/>
          </p:cNvPicPr>
          <p:nvPr/>
        </p:nvPicPr>
        <p:blipFill>
          <a:blip r:embed="rId2" cstate="print"/>
          <a:srcRect l="35000" t="23333" r="21666" b="5555"/>
          <a:stretch>
            <a:fillRect/>
          </a:stretch>
        </p:blipFill>
        <p:spPr bwMode="auto">
          <a:xfrm>
            <a:off x="457200" y="1219200"/>
            <a:ext cx="3962400" cy="4876800"/>
          </a:xfrm>
          <a:prstGeom prst="rect">
            <a:avLst/>
          </a:prstGeom>
          <a:noFill/>
        </p:spPr>
      </p:pic>
      <p:pic>
        <p:nvPicPr>
          <p:cNvPr id="43012" name="Picture 4" descr="https://ds02.infourok.ru/uploads/ex/12ff/0006548e-ad660ff8/img6.jpg"/>
          <p:cNvPicPr>
            <a:picLocks noChangeAspect="1" noChangeArrowheads="1"/>
          </p:cNvPicPr>
          <p:nvPr/>
        </p:nvPicPr>
        <p:blipFill>
          <a:blip r:embed="rId3" cstate="print"/>
          <a:srcRect l="5000" t="23333" r="16667" b="43334"/>
          <a:stretch>
            <a:fillRect/>
          </a:stretch>
        </p:blipFill>
        <p:spPr bwMode="auto">
          <a:xfrm>
            <a:off x="3733800" y="5029200"/>
            <a:ext cx="5252720" cy="1676400"/>
          </a:xfrm>
          <a:prstGeom prst="rect">
            <a:avLst/>
          </a:prstGeom>
          <a:noFill/>
        </p:spPr>
      </p:pic>
      <p:pic>
        <p:nvPicPr>
          <p:cNvPr id="43014" name="Picture 6" descr="https://fs00.infourok.ru/images/doc/162/187014/img21.jpg"/>
          <p:cNvPicPr>
            <a:picLocks noChangeAspect="1" noChangeArrowheads="1"/>
          </p:cNvPicPr>
          <p:nvPr/>
        </p:nvPicPr>
        <p:blipFill>
          <a:blip r:embed="rId4" cstate="print"/>
          <a:srcRect l="5000" t="23333" r="5833" b="4444"/>
          <a:stretch>
            <a:fillRect/>
          </a:stretch>
        </p:blipFill>
        <p:spPr bwMode="auto">
          <a:xfrm>
            <a:off x="4632960" y="1981200"/>
            <a:ext cx="4511040" cy="2740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33" t="24814" r="25833" b="23333"/>
          <a:stretch/>
        </p:blipFill>
        <p:spPr>
          <a:xfrm>
            <a:off x="304800" y="228600"/>
            <a:ext cx="4981303" cy="33528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32" t="18889" r="10001" b="12963"/>
          <a:stretch/>
        </p:blipFill>
        <p:spPr>
          <a:xfrm>
            <a:off x="3962400" y="3272306"/>
            <a:ext cx="5181600" cy="33570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52400"/>
            <a:ext cx="4419600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91" y="5943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Работа с фразеологизмами на </a:t>
            </a:r>
            <a:r>
              <a:rPr lang="ru-RU" dirty="0" err="1" smtClean="0"/>
              <a:t>Учи.ру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3925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10600" cy="4937760"/>
          </a:xfrm>
        </p:spPr>
        <p:txBody>
          <a:bodyPr/>
          <a:lstStyle/>
          <a:p>
            <a:r>
              <a:rPr lang="ru-RU" sz="2700" i="1" dirty="0" smtClean="0"/>
              <a:t>«Школа </a:t>
            </a:r>
            <a:r>
              <a:rPr lang="ru-RU" sz="2700" i="1" dirty="0"/>
              <a:t>составляет громадную силу, определяющую быт и судьбу народов и </a:t>
            </a:r>
            <a:r>
              <a:rPr lang="ru-RU" sz="2700" i="1" dirty="0" smtClean="0"/>
              <a:t>государства…»</a:t>
            </a:r>
          </a:p>
          <a:p>
            <a:pPr marL="0" indent="0" algn="r">
              <a:buNone/>
            </a:pPr>
            <a:r>
              <a:rPr lang="ru-RU" sz="2500" dirty="0" smtClean="0"/>
              <a:t>Дмитрий Иванович Менделеев 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8065" y="2743200"/>
            <a:ext cx="494488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74564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Спасибо за внимание</a:t>
            </a:r>
            <a:r>
              <a:rPr lang="en-US" sz="4400" dirty="0" smtClean="0"/>
              <a:t>!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Цаплина Юлия Александровна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8-920-136-36-20</a:t>
            </a:r>
          </a:p>
          <a:p>
            <a:r>
              <a:rPr lang="en-US" dirty="0" smtClean="0"/>
              <a:t>yulia.yar@yandex.ru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71500"/>
            <a:ext cx="8229600" cy="1143000"/>
          </a:xfrm>
        </p:spPr>
        <p:txBody>
          <a:bodyPr/>
          <a:lstStyle/>
          <a:p>
            <a:r>
              <a:rPr lang="ru-RU" dirty="0" smtClean="0"/>
              <a:t>Орфоэпическая норма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685800"/>
          <a:ext cx="8610600" cy="649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Имя существительное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Имя прилагательное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Глагол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Щавель</a:t>
                      </a:r>
                    </a:p>
                    <a:p>
                      <a:r>
                        <a:rPr lang="ru-RU" sz="3600" dirty="0" smtClean="0"/>
                        <a:t>Свекла</a:t>
                      </a:r>
                    </a:p>
                    <a:p>
                      <a:r>
                        <a:rPr lang="ru-RU" sz="3600" dirty="0" smtClean="0"/>
                        <a:t>Столяр</a:t>
                      </a:r>
                    </a:p>
                    <a:p>
                      <a:r>
                        <a:rPr lang="ru-RU" sz="3600" dirty="0" smtClean="0"/>
                        <a:t>Иксы</a:t>
                      </a:r>
                    </a:p>
                    <a:p>
                      <a:r>
                        <a:rPr lang="ru-RU" sz="3600" dirty="0" smtClean="0"/>
                        <a:t>Торты</a:t>
                      </a:r>
                    </a:p>
                    <a:p>
                      <a:r>
                        <a:rPr lang="ru-RU" sz="3600" dirty="0" smtClean="0"/>
                        <a:t>Банты</a:t>
                      </a:r>
                    </a:p>
                    <a:p>
                      <a:r>
                        <a:rPr lang="ru-RU" sz="3600" dirty="0" smtClean="0"/>
                        <a:t>Краны</a:t>
                      </a:r>
                    </a:p>
                    <a:p>
                      <a:r>
                        <a:rPr lang="ru-RU" sz="3600" dirty="0" smtClean="0"/>
                        <a:t>Шарфы</a:t>
                      </a:r>
                    </a:p>
                    <a:p>
                      <a:r>
                        <a:rPr lang="ru-RU" sz="3600" dirty="0" smtClean="0"/>
                        <a:t>Жалюзи</a:t>
                      </a:r>
                    </a:p>
                    <a:p>
                      <a:r>
                        <a:rPr lang="ru-RU" sz="3600" dirty="0" smtClean="0"/>
                        <a:t>Водопровод 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Красивее</a:t>
                      </a:r>
                    </a:p>
                    <a:p>
                      <a:r>
                        <a:rPr lang="ru-RU" sz="3600" dirty="0" smtClean="0"/>
                        <a:t>Сливовый</a:t>
                      </a:r>
                    </a:p>
                    <a:p>
                      <a:r>
                        <a:rPr lang="ru-RU" sz="3600" dirty="0" smtClean="0"/>
                        <a:t>Оптовый</a:t>
                      </a:r>
                    </a:p>
                    <a:p>
                      <a:r>
                        <a:rPr lang="ru-RU" sz="3600" dirty="0" smtClean="0"/>
                        <a:t>Прозорлива </a:t>
                      </a:r>
                    </a:p>
                    <a:p>
                      <a:r>
                        <a:rPr lang="ru-RU" sz="3600" dirty="0" smtClean="0"/>
                        <a:t>Весела </a:t>
                      </a:r>
                    </a:p>
                    <a:p>
                      <a:r>
                        <a:rPr lang="ru-RU" sz="3600" dirty="0" smtClean="0"/>
                        <a:t>Молода</a:t>
                      </a:r>
                    </a:p>
                    <a:p>
                      <a:r>
                        <a:rPr lang="ru-RU" sz="3600" dirty="0" smtClean="0"/>
                        <a:t>Языковой (барьер)</a:t>
                      </a:r>
                    </a:p>
                    <a:p>
                      <a:r>
                        <a:rPr lang="ru-RU" sz="3600" dirty="0" smtClean="0"/>
                        <a:t>Языковая (колбаса)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Облегчить</a:t>
                      </a:r>
                    </a:p>
                    <a:p>
                      <a:r>
                        <a:rPr lang="ru-RU" sz="3600" dirty="0" smtClean="0"/>
                        <a:t>Повторить</a:t>
                      </a:r>
                    </a:p>
                    <a:p>
                      <a:r>
                        <a:rPr lang="ru-RU" sz="3600" dirty="0" smtClean="0"/>
                        <a:t>Ободрить</a:t>
                      </a:r>
                    </a:p>
                    <a:p>
                      <a:r>
                        <a:rPr lang="ru-RU" sz="3600" dirty="0" smtClean="0"/>
                        <a:t>Убыстрить</a:t>
                      </a:r>
                    </a:p>
                    <a:p>
                      <a:r>
                        <a:rPr lang="ru-RU" sz="3600" dirty="0" smtClean="0"/>
                        <a:t>Позвонишь</a:t>
                      </a:r>
                    </a:p>
                    <a:p>
                      <a:r>
                        <a:rPr lang="ru-RU" sz="3600" dirty="0" smtClean="0"/>
                        <a:t>Премировать</a:t>
                      </a:r>
                    </a:p>
                    <a:p>
                      <a:r>
                        <a:rPr lang="ru-RU" sz="3600" dirty="0" smtClean="0"/>
                        <a:t>Маркировать</a:t>
                      </a:r>
                    </a:p>
                    <a:p>
                      <a:r>
                        <a:rPr lang="ru-RU" sz="3600" dirty="0" smtClean="0"/>
                        <a:t>Пломбировать </a:t>
                      </a:r>
                    </a:p>
                    <a:p>
                      <a:r>
                        <a:rPr lang="ru-RU" sz="3600" dirty="0" smtClean="0"/>
                        <a:t>Черпать</a:t>
                      </a:r>
                    </a:p>
                    <a:p>
                      <a:r>
                        <a:rPr lang="ru-RU" sz="3600" dirty="0" smtClean="0"/>
                        <a:t>Откупорить</a:t>
                      </a:r>
                    </a:p>
                    <a:p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Орфоэпия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305800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7982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Шарфы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Квартал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Диспансер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Банты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Процент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Дешевизна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Краны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Дремота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Жалюзи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Торты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Завидно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Прозорлива 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Форзац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smtClean="0"/>
                        <a:t>Столяр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Насорит 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Свекла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Красивее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Баловать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Сливовый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Щавель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Углубить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Клала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Включит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Облегчить 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Черпать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Звонит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Ободрить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3 (6 класс). ОБОСНОВАНИЕ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Звуков меньше букв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Звуков больше букв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28600" y="2133600"/>
            <a:ext cx="4267200" cy="4038600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Огон</a:t>
            </a:r>
            <a:r>
              <a:rPr lang="ru-RU" sz="3200" b="1" i="1" dirty="0" smtClean="0"/>
              <a:t>ь</a:t>
            </a:r>
            <a:r>
              <a:rPr lang="ru-RU" sz="3200" i="1" dirty="0" smtClean="0"/>
              <a:t>, мыш</a:t>
            </a:r>
            <a:r>
              <a:rPr lang="ru-RU" sz="3200" b="1" i="1" dirty="0" smtClean="0"/>
              <a:t>ь</a:t>
            </a:r>
          </a:p>
          <a:p>
            <a:r>
              <a:rPr lang="ru-RU" sz="3200" i="1" dirty="0" smtClean="0"/>
              <a:t>Чу</a:t>
            </a:r>
            <a:r>
              <a:rPr lang="ru-RU" sz="3200" b="1" i="1" dirty="0" smtClean="0"/>
              <a:t>в</a:t>
            </a:r>
            <a:r>
              <a:rPr lang="ru-RU" sz="3200" i="1" dirty="0" smtClean="0"/>
              <a:t>ство, со</a:t>
            </a:r>
            <a:r>
              <a:rPr lang="ru-RU" sz="3200" b="1" i="1" dirty="0" smtClean="0"/>
              <a:t>л</a:t>
            </a:r>
            <a:r>
              <a:rPr lang="ru-RU" sz="3200" i="1" dirty="0" smtClean="0"/>
              <a:t>нце</a:t>
            </a:r>
          </a:p>
          <a:p>
            <a:r>
              <a:rPr lang="ru-RU" sz="3200" dirty="0" smtClean="0"/>
              <a:t>Стра</a:t>
            </a:r>
            <a:r>
              <a:rPr lang="ru-RU" sz="3200" b="1" dirty="0" smtClean="0"/>
              <a:t>нн</a:t>
            </a:r>
            <a:r>
              <a:rPr lang="ru-RU" sz="3200" dirty="0" smtClean="0"/>
              <a:t>о </a:t>
            </a:r>
          </a:p>
          <a:p>
            <a:r>
              <a:rPr lang="ru-RU" sz="3200" dirty="0" smtClean="0"/>
              <a:t>Умы</a:t>
            </a:r>
            <a:r>
              <a:rPr lang="ru-RU" sz="3200" b="1" dirty="0" smtClean="0"/>
              <a:t>тьс</a:t>
            </a:r>
            <a:r>
              <a:rPr lang="ru-RU" sz="3200" dirty="0" smtClean="0"/>
              <a:t>я,     спор</a:t>
            </a:r>
            <a:r>
              <a:rPr lang="ru-RU" sz="3200" b="1" dirty="0" smtClean="0"/>
              <a:t>тс</a:t>
            </a:r>
            <a:r>
              <a:rPr lang="ru-RU" sz="3200" dirty="0" smtClean="0"/>
              <a:t>мен,  сове</a:t>
            </a:r>
            <a:r>
              <a:rPr lang="ru-RU" sz="3200" b="1" dirty="0" smtClean="0"/>
              <a:t>тс</a:t>
            </a:r>
            <a:r>
              <a:rPr lang="ru-RU" sz="3200" dirty="0" smtClean="0"/>
              <a:t>кий</a:t>
            </a:r>
          </a:p>
          <a:p>
            <a:r>
              <a:rPr lang="ru-RU" sz="3200" dirty="0" smtClean="0"/>
              <a:t>Ра</a:t>
            </a:r>
            <a:r>
              <a:rPr lang="ru-RU" sz="3200" b="1" dirty="0" smtClean="0"/>
              <a:t>сч</a:t>
            </a:r>
            <a:r>
              <a:rPr lang="ru-RU" sz="3200" dirty="0" smtClean="0"/>
              <a:t>ет, ра</a:t>
            </a:r>
            <a:r>
              <a:rPr lang="ru-RU" sz="3200" b="1" dirty="0" smtClean="0"/>
              <a:t>ссч</a:t>
            </a:r>
            <a:r>
              <a:rPr lang="ru-RU" sz="3200" dirty="0" smtClean="0"/>
              <a:t>итывать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495800" cy="40386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Ю</a:t>
            </a:r>
            <a:r>
              <a:rPr lang="ru-RU" sz="3200" dirty="0" smtClean="0"/>
              <a:t>ля, </a:t>
            </a:r>
            <a:r>
              <a:rPr lang="ru-RU" sz="3200" b="1" dirty="0" smtClean="0"/>
              <a:t>ё</a:t>
            </a:r>
            <a:r>
              <a:rPr lang="ru-RU" sz="3200" dirty="0" smtClean="0"/>
              <a:t>ж, </a:t>
            </a:r>
            <a:r>
              <a:rPr lang="ru-RU" sz="3200" b="1" dirty="0" smtClean="0"/>
              <a:t>я</a:t>
            </a:r>
            <a:r>
              <a:rPr lang="ru-RU" sz="3200" dirty="0" smtClean="0"/>
              <a:t>блоки </a:t>
            </a:r>
          </a:p>
          <a:p>
            <a:r>
              <a:rPr lang="ru-RU" sz="3200" dirty="0" smtClean="0"/>
              <a:t>Уныни</a:t>
            </a:r>
            <a:r>
              <a:rPr lang="ru-RU" sz="3200" b="1" dirty="0" smtClean="0"/>
              <a:t>е</a:t>
            </a:r>
            <a:r>
              <a:rPr lang="ru-RU" sz="3200" dirty="0" smtClean="0"/>
              <a:t>, маки</a:t>
            </a:r>
            <a:r>
              <a:rPr lang="ru-RU" sz="3200" b="1" dirty="0" smtClean="0"/>
              <a:t>я</a:t>
            </a:r>
            <a:r>
              <a:rPr lang="ru-RU" sz="3200" dirty="0" smtClean="0"/>
              <a:t>ж, мо</a:t>
            </a:r>
            <a:r>
              <a:rPr lang="ru-RU" sz="3200" b="1" dirty="0" smtClean="0"/>
              <a:t>я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633478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Звуки=буквы</a:t>
            </a:r>
            <a:r>
              <a:rPr lang="ru-RU" sz="2800" dirty="0" smtClean="0"/>
              <a:t>: сем</a:t>
            </a:r>
            <a:r>
              <a:rPr lang="ru-RU" sz="2800" b="1" dirty="0" smtClean="0"/>
              <a:t>ья</a:t>
            </a:r>
            <a:r>
              <a:rPr lang="ru-RU" sz="2800" dirty="0" smtClean="0"/>
              <a:t>, под</a:t>
            </a:r>
            <a:r>
              <a:rPr lang="ru-RU" sz="2800" b="1" dirty="0" smtClean="0"/>
              <a:t>ъе</a:t>
            </a:r>
            <a:r>
              <a:rPr lang="ru-RU" sz="2800" dirty="0" smtClean="0"/>
              <a:t>зд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</a:t>
            </a:r>
            <a:r>
              <a:rPr lang="en-US" b="1" dirty="0" smtClean="0">
                <a:solidFill>
                  <a:schemeClr val="tx1"/>
                </a:solidFill>
              </a:rPr>
              <a:t>Google Forms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24577" name="Picture 1" descr="C:\Users\Александр\Pictures\Screenshots\Снимок экрана (416).png"/>
          <p:cNvPicPr>
            <a:picLocks noChangeAspect="1" noChangeArrowheads="1"/>
          </p:cNvPicPr>
          <p:nvPr/>
        </p:nvPicPr>
        <p:blipFill>
          <a:blip r:embed="rId2" cstate="print"/>
          <a:srcRect l="24375" t="22222" r="25625" b="5556"/>
          <a:stretch>
            <a:fillRect/>
          </a:stretch>
        </p:blipFill>
        <p:spPr bwMode="auto">
          <a:xfrm>
            <a:off x="228600" y="838200"/>
            <a:ext cx="7033846" cy="5715000"/>
          </a:xfrm>
          <a:prstGeom prst="rect">
            <a:avLst/>
          </a:prstGeom>
          <a:noFill/>
        </p:spPr>
      </p:pic>
      <p:pic>
        <p:nvPicPr>
          <p:cNvPr id="26625" name="Picture 1" descr="C:\Users\Александр\Pictures\Screenshots\Снимок экрана (424).png"/>
          <p:cNvPicPr>
            <a:picLocks noChangeAspect="1" noChangeArrowheads="1"/>
          </p:cNvPicPr>
          <p:nvPr/>
        </p:nvPicPr>
        <p:blipFill>
          <a:blip r:embed="rId3" cstate="print"/>
          <a:srcRect l="24375" t="22222" r="25625" b="6667"/>
          <a:stretch>
            <a:fillRect/>
          </a:stretch>
        </p:blipFill>
        <p:spPr bwMode="auto">
          <a:xfrm>
            <a:off x="4191000" y="2895600"/>
            <a:ext cx="4953000" cy="39624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344" t="23145" r="17878" b="27472"/>
          <a:stretch/>
        </p:blipFill>
        <p:spPr>
          <a:xfrm>
            <a:off x="6405418" y="266700"/>
            <a:ext cx="2286000" cy="2286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Грамматические ошибки. 6 класс.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Имя существительное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Образование форм:</a:t>
            </a:r>
          </a:p>
          <a:p>
            <a:pPr>
              <a:buNone/>
            </a:pPr>
            <a:r>
              <a:rPr lang="ru-RU" dirty="0" smtClean="0"/>
              <a:t>Пара туфель, спелых абрикосов, пять помидоров</a:t>
            </a:r>
          </a:p>
          <a:p>
            <a:r>
              <a:rPr lang="ru-RU" b="1" dirty="0" smtClean="0"/>
              <a:t>Категория рода </a:t>
            </a:r>
            <a:r>
              <a:rPr lang="ru-RU" dirty="0" smtClean="0"/>
              <a:t>(согласование с именем прилагательным):</a:t>
            </a:r>
          </a:p>
          <a:p>
            <a:pPr>
              <a:buNone/>
            </a:pPr>
            <a:r>
              <a:rPr lang="ru-RU" dirty="0" smtClean="0"/>
              <a:t>Узорчатый тюль, мой день рождения, </a:t>
            </a:r>
          </a:p>
          <a:p>
            <a:pPr>
              <a:buNone/>
            </a:pPr>
            <a:r>
              <a:rPr lang="ru-RU" dirty="0" smtClean="0"/>
              <a:t>красивый Тбилиси, вкусный кофе, свежая кольраби.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Имя прилагательное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Простая форма степеней сравнения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Жестче                   Громче</a:t>
            </a:r>
          </a:p>
          <a:p>
            <a:r>
              <a:rPr lang="ru-RU" sz="2600" dirty="0" smtClean="0"/>
              <a:t>Резче                      Дальше</a:t>
            </a:r>
          </a:p>
          <a:p>
            <a:r>
              <a:rPr lang="ru-RU" sz="2600" dirty="0" err="1" smtClean="0"/>
              <a:t>Посуше</a:t>
            </a:r>
            <a:r>
              <a:rPr lang="ru-RU" sz="2600" dirty="0" smtClean="0"/>
              <a:t>                  Звонче</a:t>
            </a:r>
          </a:p>
          <a:p>
            <a:r>
              <a:rPr lang="ru-RU" sz="2600" dirty="0" smtClean="0"/>
              <a:t>Мягчайший</a:t>
            </a:r>
          </a:p>
          <a:p>
            <a:r>
              <a:rPr lang="ru-RU" sz="2600" dirty="0" smtClean="0"/>
              <a:t>Чудеснейший</a:t>
            </a:r>
          </a:p>
          <a:p>
            <a:r>
              <a:rPr lang="ru-RU" sz="2600" dirty="0" smtClean="0"/>
              <a:t>Тончайший </a:t>
            </a:r>
            <a:endParaRPr lang="ru-RU" sz="2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Составная форма степеней сравнения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Более жесткий</a:t>
            </a:r>
          </a:p>
          <a:p>
            <a:r>
              <a:rPr lang="ru-RU" sz="2600" dirty="0" smtClean="0"/>
              <a:t>Менее резкий </a:t>
            </a:r>
          </a:p>
          <a:p>
            <a:r>
              <a:rPr lang="ru-RU" sz="2600" dirty="0" smtClean="0"/>
              <a:t>Более звонкий</a:t>
            </a:r>
          </a:p>
          <a:p>
            <a:r>
              <a:rPr lang="ru-RU" sz="2600" dirty="0" smtClean="0"/>
              <a:t>Самый мягкий</a:t>
            </a:r>
          </a:p>
          <a:p>
            <a:r>
              <a:rPr lang="ru-RU" sz="2600" dirty="0" smtClean="0"/>
              <a:t>Наиболее чудесный</a:t>
            </a:r>
          </a:p>
          <a:p>
            <a:r>
              <a:rPr lang="ru-RU" sz="2600" dirty="0" smtClean="0"/>
              <a:t>Самый тонкий</a:t>
            </a:r>
            <a:endParaRPr lang="ru-RU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1586346" y="5766570"/>
            <a:ext cx="7211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Ошибка: более громче, самый чудеснейший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897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348</TotalTime>
  <Words>1294</Words>
  <Application>Microsoft Office PowerPoint</Application>
  <PresentationFormat>Экран (4:3)</PresentationFormat>
  <Paragraphs>291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Начальная</vt:lpstr>
      <vt:lpstr>Подготовка к ВПР</vt:lpstr>
      <vt:lpstr>Разборы</vt:lpstr>
      <vt:lpstr>Морфологический разбор</vt:lpstr>
      <vt:lpstr>Орфоэпическая норма</vt:lpstr>
      <vt:lpstr>Орфоэпия</vt:lpstr>
      <vt:lpstr>Задание 3 (6 класс). ОБОСНОВАНИЕ </vt:lpstr>
      <vt:lpstr>Использование Google Forms </vt:lpstr>
      <vt:lpstr>Грамматические ошибки. 6 класс.</vt:lpstr>
      <vt:lpstr>Имя прилагательное</vt:lpstr>
      <vt:lpstr>Имя числительное</vt:lpstr>
      <vt:lpstr>Имя числительное</vt:lpstr>
      <vt:lpstr>Имя числительное</vt:lpstr>
      <vt:lpstr>Числительные</vt:lpstr>
      <vt:lpstr>Местоимение</vt:lpstr>
      <vt:lpstr>Использование Google Forms </vt:lpstr>
      <vt:lpstr>Причастные обороты</vt:lpstr>
      <vt:lpstr>Слайд 17</vt:lpstr>
      <vt:lpstr>Деепричастные обороты</vt:lpstr>
      <vt:lpstr>Использование Google Forms </vt:lpstr>
      <vt:lpstr>Употребление предлогов</vt:lpstr>
      <vt:lpstr>Пунктуация. 5 класс.</vt:lpstr>
      <vt:lpstr>Пунктуация. 5 класс.</vt:lpstr>
      <vt:lpstr>Использование Google Forms </vt:lpstr>
      <vt:lpstr>Пунктуация. 6 класс.</vt:lpstr>
      <vt:lpstr>Пунктуация. 6 класс. </vt:lpstr>
      <vt:lpstr>Пунктуация. 7 класс. </vt:lpstr>
      <vt:lpstr>Слайд 27</vt:lpstr>
      <vt:lpstr>Орфография. 8 класс. </vt:lpstr>
      <vt:lpstr>Распределите слова в два столбика</vt:lpstr>
      <vt:lpstr>Н и НН в прилагательных</vt:lpstr>
      <vt:lpstr>Использование Google Forms </vt:lpstr>
      <vt:lpstr>Работа с текстом.</vt:lpstr>
      <vt:lpstr>Чем отличаются тройки данных синонимов?</vt:lpstr>
      <vt:lpstr>Типы речи. 7 класс</vt:lpstr>
      <vt:lpstr>Фразеологизмы. Пословицы. </vt:lpstr>
      <vt:lpstr>Слайд 36</vt:lpstr>
      <vt:lpstr>Слайд 37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ВПР</dc:title>
  <dc:creator>Александр</dc:creator>
  <cp:lastModifiedBy>Windows User</cp:lastModifiedBy>
  <cp:revision>39</cp:revision>
  <dcterms:created xsi:type="dcterms:W3CDTF">2006-08-16T00:00:00Z</dcterms:created>
  <dcterms:modified xsi:type="dcterms:W3CDTF">2021-12-26T12:30:52Z</dcterms:modified>
</cp:coreProperties>
</file>