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86" r:id="rId7"/>
    <p:sldId id="287" r:id="rId8"/>
    <p:sldId id="288" r:id="rId9"/>
    <p:sldId id="285" r:id="rId10"/>
  </p:sldIdLst>
  <p:sldSz cx="12192000" cy="6858000"/>
  <p:notesSz cx="12192000" cy="6858000"/>
  <p:embeddedFontLst>
    <p:embeddedFont>
      <p:font typeface="Verdana" pitchFamily="34" charset="0"/>
      <p:regular r:id="rId11"/>
      <p:bold r:id="rId12"/>
      <p:italic r:id="rId13"/>
      <p:boldItalic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kern="0"/>
    </a:def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318" y="1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33450" y="655891"/>
            <a:ext cx="10325100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33450" y="389191"/>
            <a:ext cx="10325100" cy="1398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4471C4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5659" y="1848865"/>
            <a:ext cx="10520680" cy="3867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1/22/2023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0811" rIns="0" bIns="0" rtlCol="0">
            <a:spAutoFit/>
          </a:bodyPr>
          <a:lstStyle/>
          <a:p>
            <a:pPr marL="3121660" marR="5080" indent="-1895475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РОЛЬ</a:t>
            </a:r>
            <a:r>
              <a:rPr spc="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006FC0"/>
                </a:solidFill>
                <a:latin typeface="Verdana"/>
                <a:cs typeface="Verdana"/>
              </a:rPr>
              <a:t>ПСИХОЛОГО-ПЕДАГОГИЧЕСКОГО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КОНСИЛИУМА</a:t>
            </a:r>
            <a:r>
              <a:rPr spc="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006FC0"/>
                </a:solidFill>
                <a:latin typeface="Verdana"/>
                <a:cs typeface="Verdana"/>
              </a:rPr>
              <a:t>(ППк)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8864" y="1936115"/>
            <a:ext cx="10208895" cy="2105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В</a:t>
            </a:r>
            <a:r>
              <a:rPr sz="2000" b="1" spc="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СОЗДАНИИ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ОПТИМАЛЬНЫХ</a:t>
            </a:r>
            <a:r>
              <a:rPr sz="2000" b="1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УСЛОВИЙ</a:t>
            </a:r>
            <a:r>
              <a:rPr sz="2000" b="1" spc="-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ОБУЧЕНИЯ,</a:t>
            </a:r>
            <a:r>
              <a:rPr sz="20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Verdana"/>
                <a:cs typeface="Verdana"/>
              </a:rPr>
              <a:t>РАЗВИТИЯ,</a:t>
            </a:r>
            <a:endParaRPr sz="2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СОЦИАЛИЗАЦИИ</a:t>
            </a:r>
            <a:r>
              <a:rPr sz="2000" b="1" spc="-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И</a:t>
            </a:r>
            <a:r>
              <a:rPr sz="2000" b="1" spc="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АДАПТАЦИИ</a:t>
            </a:r>
            <a:r>
              <a:rPr sz="2000" b="1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ОБУЧАЮЩИХСЯ</a:t>
            </a:r>
            <a:r>
              <a:rPr sz="20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Verdana"/>
                <a:cs typeface="Verdana"/>
              </a:rPr>
              <a:t>(ВОСПИТАННИКОВ)</a:t>
            </a:r>
            <a:endParaRPr sz="200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ПОСРЕДСТВОМ</a:t>
            </a:r>
            <a:r>
              <a:rPr sz="2000" b="1" spc="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10" dirty="0">
                <a:solidFill>
                  <a:srgbClr val="006FC0"/>
                </a:solidFill>
                <a:latin typeface="Verdana"/>
                <a:cs typeface="Verdana"/>
              </a:rPr>
              <a:t>ПСИХОЛОГО-</a:t>
            </a:r>
            <a:r>
              <a:rPr sz="2000" b="1" dirty="0">
                <a:solidFill>
                  <a:srgbClr val="006FC0"/>
                </a:solidFill>
                <a:latin typeface="Verdana"/>
                <a:cs typeface="Verdana"/>
              </a:rPr>
              <a:t>ПЕДАГОГИЧЕСКОГО</a:t>
            </a:r>
            <a:r>
              <a:rPr sz="2000" b="1" spc="-5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b="1" spc="-10" dirty="0" smtClean="0">
                <a:solidFill>
                  <a:srgbClr val="006FC0"/>
                </a:solidFill>
                <a:latin typeface="Verdana"/>
                <a:cs typeface="Verdana"/>
              </a:rPr>
              <a:t>СОПРОВОЖДЕНИЯ</a:t>
            </a:r>
            <a:endParaRPr lang="ru-RU" sz="2000" b="1" spc="-10" dirty="0" smtClean="0">
              <a:solidFill>
                <a:srgbClr val="006FC0"/>
              </a:solidFill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endParaRPr lang="ru-RU" sz="2000" b="1" spc="-10" dirty="0" smtClean="0">
              <a:solidFill>
                <a:srgbClr val="006FC0"/>
              </a:solidFill>
              <a:latin typeface="Verdana"/>
              <a:cs typeface="Verdana"/>
            </a:endParaRPr>
          </a:p>
          <a:p>
            <a:pPr algn="ctr"/>
            <a:r>
              <a:rPr lang="ru-RU" spc="-10" dirty="0" smtClean="0">
                <a:solidFill>
                  <a:srgbClr val="006FC0"/>
                </a:solidFill>
                <a:latin typeface="Verdana"/>
                <a:cs typeface="Verdana"/>
              </a:rPr>
              <a:t>(Материалы с заседания рабочей группы </a:t>
            </a:r>
            <a:r>
              <a:rPr lang="ru-RU" spc="-10" dirty="0" smtClean="0">
                <a:solidFill>
                  <a:srgbClr val="0070C0"/>
                </a:solidFill>
                <a:latin typeface="Verdana"/>
                <a:cs typeface="Verdana"/>
              </a:rPr>
              <a:t>РМО </a:t>
            </a:r>
            <a:r>
              <a:rPr lang="ru-RU" sz="1800" dirty="0" smtClean="0">
                <a:solidFill>
                  <a:srgbClr val="0070C0"/>
                </a:solidFill>
              </a:rPr>
              <a:t>педагогов </a:t>
            </a:r>
            <a:r>
              <a:rPr lang="ru-RU" sz="1800" dirty="0">
                <a:solidFill>
                  <a:srgbClr val="0070C0"/>
                </a:solidFill>
              </a:rPr>
              <a:t>по сопровождению детей с </a:t>
            </a:r>
            <a:r>
              <a:rPr lang="ru-RU" sz="1800" dirty="0" smtClean="0">
                <a:solidFill>
                  <a:srgbClr val="0070C0"/>
                </a:solidFill>
              </a:rPr>
              <a:t>ОВЗ от 12.10.2022г.)</a:t>
            </a:r>
            <a:endParaRPr lang="ru-RU" sz="1800" dirty="0">
              <a:solidFill>
                <a:srgbClr val="0070C0"/>
              </a:solidFill>
            </a:endParaRPr>
          </a:p>
          <a:p>
            <a:pPr algn="ctr">
              <a:lnSpc>
                <a:spcPct val="10000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0" y="4572000"/>
            <a:ext cx="4602480" cy="12567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Verdana"/>
                <a:cs typeface="Verdana"/>
              </a:rPr>
              <a:t>Кротова Ольга Васильевна</a:t>
            </a:r>
          </a:p>
          <a:p>
            <a:pPr marL="635" algn="ctr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latin typeface="Verdana"/>
                <a:cs typeface="Verdana"/>
              </a:rPr>
              <a:t>Куратор инклюзивного образования МОУ </a:t>
            </a:r>
            <a:r>
              <a:rPr lang="ru-RU" sz="2000" dirty="0" err="1" smtClean="0">
                <a:latin typeface="Verdana"/>
                <a:cs typeface="Verdana"/>
              </a:rPr>
              <a:t>Дубковской</a:t>
            </a:r>
            <a:r>
              <a:rPr lang="ru-RU" sz="2000" dirty="0" smtClean="0">
                <a:latin typeface="Verdana"/>
                <a:cs typeface="Verdana"/>
              </a:rPr>
              <a:t> СШ ЯМР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594"/>
            <a:ext cx="12192000" cy="684940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3342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ДЕЯТЕЛЬНОСТЬ</a:t>
            </a:r>
            <a:r>
              <a:rPr spc="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ППк</a:t>
            </a:r>
            <a:r>
              <a:rPr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ПО</a:t>
            </a:r>
            <a:r>
              <a:rPr spc="-10" dirty="0">
                <a:solidFill>
                  <a:srgbClr val="006FC0"/>
                </a:solidFill>
                <a:latin typeface="Verdana"/>
                <a:cs typeface="Verdana"/>
              </a:rPr>
              <a:t> СОПРОВОЖДЕНИЮ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ОБУЧАЮЩИХСЯ</a:t>
            </a:r>
            <a:r>
              <a:rPr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(ВОСПИТАННИКОВ)С</a:t>
            </a:r>
            <a:r>
              <a:rPr spc="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ОВЗ</a:t>
            </a:r>
            <a:r>
              <a:rPr spc="-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FC0"/>
                </a:solidFill>
                <a:latin typeface="Verdana"/>
                <a:cs typeface="Verdana"/>
              </a:rPr>
              <a:t>В</a:t>
            </a:r>
            <a:r>
              <a:rPr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006FC0"/>
                </a:solidFill>
                <a:latin typeface="Verdana"/>
                <a:cs typeface="Verdana"/>
              </a:rPr>
              <a:t>ОО*</a:t>
            </a: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7946" y="3431285"/>
            <a:ext cx="159664" cy="159638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933450" y="1714500"/>
            <a:ext cx="9977755" cy="4105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300" dirty="0">
                <a:latin typeface="Verdana"/>
                <a:cs typeface="Verdana"/>
              </a:rPr>
              <a:t>*</a:t>
            </a:r>
            <a:r>
              <a:rPr sz="1300" spc="-5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Имеется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коллегиальное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заключение</a:t>
            </a:r>
            <a:r>
              <a:rPr sz="1300" spc="-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ПМПК,</a:t>
            </a:r>
            <a:r>
              <a:rPr sz="1300" spc="-2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определены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специальные</a:t>
            </a:r>
            <a:r>
              <a:rPr sz="1300" spc="-3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условия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получения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образования, </a:t>
            </a:r>
            <a:r>
              <a:rPr sz="1300" dirty="0">
                <a:latin typeface="Verdana"/>
                <a:cs typeface="Verdana"/>
              </a:rPr>
              <a:t>рекомендованы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АООП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и</a:t>
            </a:r>
            <a:r>
              <a:rPr sz="1300" spc="-1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программа</a:t>
            </a:r>
            <a:r>
              <a:rPr sz="1300" spc="40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сопровождения</a:t>
            </a:r>
            <a:r>
              <a:rPr sz="1300" spc="44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специалистами</a:t>
            </a:r>
            <a:r>
              <a:rPr sz="1300" spc="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(педагогом-психологом,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учителем-логопедом, учителем-</a:t>
            </a:r>
            <a:r>
              <a:rPr sz="1300" dirty="0">
                <a:latin typeface="Verdana"/>
                <a:cs typeface="Verdana"/>
              </a:rPr>
              <a:t>дефектологом</a:t>
            </a:r>
            <a:r>
              <a:rPr sz="1300" spc="55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и</a:t>
            </a:r>
            <a:r>
              <a:rPr sz="1300" spc="5" dirty="0">
                <a:latin typeface="Verdana"/>
                <a:cs typeface="Verdana"/>
              </a:rPr>
              <a:t> </a:t>
            </a:r>
            <a:r>
              <a:rPr sz="1300" spc="-20" dirty="0">
                <a:latin typeface="Verdana"/>
                <a:cs typeface="Verdana"/>
              </a:rPr>
              <a:t>т.д.)</a:t>
            </a:r>
            <a:endParaRPr sz="13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370"/>
              </a:spcBef>
            </a:pPr>
            <a:r>
              <a:rPr sz="2000" b="1" dirty="0">
                <a:latin typeface="Verdana"/>
                <a:cs typeface="Verdana"/>
              </a:rPr>
              <a:t>Алгоритм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деятельности </a:t>
            </a:r>
            <a:r>
              <a:rPr sz="2000" b="1" spc="-20" dirty="0">
                <a:latin typeface="Verdana"/>
                <a:cs typeface="Verdana"/>
              </a:rPr>
              <a:t>ППк:</a:t>
            </a:r>
            <a:endParaRPr sz="2000">
              <a:latin typeface="Verdana"/>
              <a:cs typeface="Verdana"/>
            </a:endParaRPr>
          </a:p>
          <a:p>
            <a:pPr marL="31750">
              <a:lnSpc>
                <a:spcPct val="100000"/>
              </a:lnSpc>
              <a:spcBef>
                <a:spcPts val="900"/>
              </a:spcBef>
            </a:pPr>
            <a:r>
              <a:rPr sz="1300" dirty="0">
                <a:latin typeface="Verdana"/>
                <a:cs typeface="Verdana"/>
              </a:rPr>
              <a:t>(дополняет,</a:t>
            </a:r>
            <a:r>
              <a:rPr sz="1300" spc="-10" dirty="0">
                <a:latin typeface="Verdana"/>
                <a:cs typeface="Verdana"/>
              </a:rPr>
              <a:t> </a:t>
            </a:r>
            <a:r>
              <a:rPr sz="1300" dirty="0">
                <a:latin typeface="Verdana"/>
                <a:cs typeface="Verdana"/>
              </a:rPr>
              <a:t>конкретизирует рекомендации</a:t>
            </a:r>
            <a:r>
              <a:rPr sz="1300" spc="-40" dirty="0">
                <a:latin typeface="Verdana"/>
                <a:cs typeface="Verdana"/>
              </a:rPr>
              <a:t> </a:t>
            </a:r>
            <a:r>
              <a:rPr sz="1300" spc="-10" dirty="0">
                <a:latin typeface="Verdana"/>
                <a:cs typeface="Verdana"/>
              </a:rPr>
              <a:t>ПМПК):</a:t>
            </a:r>
            <a:endParaRPr sz="13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разрабатывает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адаптированную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основную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общеобразовательную</a:t>
            </a:r>
            <a:r>
              <a:rPr sz="1800" spc="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программу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(адаптированную</a:t>
            </a:r>
            <a:endParaRPr sz="1800">
              <a:latin typeface="Calibri"/>
              <a:cs typeface="Calibri"/>
            </a:endParaRPr>
          </a:p>
          <a:p>
            <a:pPr marL="12700" marR="330327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основную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образовательную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программу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дошкольного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образования); </a:t>
            </a:r>
            <a:r>
              <a:rPr sz="1800" dirty="0">
                <a:latin typeface="Calibri"/>
                <a:cs typeface="Calibri"/>
              </a:rPr>
              <a:t>разрабатывает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индивидуальный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учебный </a:t>
            </a:r>
            <a:r>
              <a:rPr sz="1800" spc="-10" dirty="0">
                <a:latin typeface="Calibri"/>
                <a:cs typeface="Calibri"/>
              </a:rPr>
              <a:t>план;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оказывает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психолого-</a:t>
            </a:r>
            <a:r>
              <a:rPr sz="1800" dirty="0">
                <a:latin typeface="Calibri"/>
                <a:cs typeface="Calibri"/>
              </a:rPr>
              <a:t>педагогическую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помощь обучающимся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(воспитанникам),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консультирует</a:t>
            </a:r>
            <a:endParaRPr sz="1800">
              <a:latin typeface="Calibri"/>
              <a:cs typeface="Calibri"/>
            </a:endParaRPr>
          </a:p>
          <a:p>
            <a:pPr marL="12700" marR="40576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участников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образовательных отношений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вопросам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организации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содержания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коррекционно- </a:t>
            </a:r>
            <a:r>
              <a:rPr sz="1800" dirty="0">
                <a:latin typeface="Calibri"/>
                <a:cs typeface="Calibri"/>
              </a:rPr>
              <a:t>педагогической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работы;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проводит адаптацию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учебных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контрольно-</a:t>
            </a:r>
            <a:r>
              <a:rPr sz="1800" dirty="0">
                <a:latin typeface="Calibri"/>
                <a:cs typeface="Calibri"/>
              </a:rPr>
              <a:t>измерительных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материалов,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программ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воспитания;</a:t>
            </a:r>
            <a:endParaRPr sz="1800">
              <a:latin typeface="Calibri"/>
              <a:cs typeface="Calibri"/>
            </a:endParaRPr>
          </a:p>
          <a:p>
            <a:pPr marL="12700" marR="107314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предоставляет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услуги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тьютора,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ассистента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(помощника), 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том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числе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период адаптации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ребенка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50" dirty="0">
                <a:latin typeface="Calibri"/>
                <a:cs typeface="Calibri"/>
              </a:rPr>
              <a:t>в </a:t>
            </a:r>
            <a:r>
              <a:rPr sz="1800" dirty="0">
                <a:latin typeface="Calibri"/>
                <a:cs typeface="Calibri"/>
              </a:rPr>
              <a:t>организации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учебную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четверть,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полугодие,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год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постоянной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основе.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6046" y="5088635"/>
            <a:ext cx="159664" cy="1596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7225" y="3942931"/>
            <a:ext cx="161455" cy="161455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58126" y="4256278"/>
            <a:ext cx="159651" cy="1596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450" y="217804"/>
            <a:ext cx="1071880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006FC0"/>
                </a:solidFill>
                <a:latin typeface="Verdana"/>
                <a:cs typeface="Verdana"/>
              </a:rPr>
              <a:t>ДЕЯТЕЛЬНОСТЬ</a:t>
            </a:r>
            <a:r>
              <a:rPr sz="2400" spc="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6FC0"/>
                </a:solidFill>
                <a:latin typeface="Verdana"/>
                <a:cs typeface="Verdana"/>
              </a:rPr>
              <a:t>ППк</a:t>
            </a:r>
            <a:r>
              <a:rPr sz="2400" spc="-1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6FC0"/>
                </a:solidFill>
                <a:latin typeface="Verdana"/>
                <a:cs typeface="Verdana"/>
              </a:rPr>
              <a:t>ПО</a:t>
            </a:r>
            <a:r>
              <a:rPr sz="24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6FC0"/>
                </a:solidFill>
                <a:latin typeface="Verdana"/>
                <a:cs typeface="Verdana"/>
              </a:rPr>
              <a:t>СОПРОВОЖДЕНИЮ</a:t>
            </a:r>
            <a:r>
              <a:rPr sz="2400" spc="-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Verdana"/>
                <a:cs typeface="Verdana"/>
              </a:rPr>
              <a:t>ОБУЧАЮЩИХСЯ</a:t>
            </a:r>
            <a:endParaRPr sz="2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06FC0"/>
                </a:solidFill>
                <a:latin typeface="Verdana"/>
                <a:cs typeface="Verdana"/>
              </a:rPr>
              <a:t>(ВОСПИТАННИКОВ)</a:t>
            </a:r>
            <a:r>
              <a:rPr sz="24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6FC0"/>
                </a:solidFill>
                <a:latin typeface="Verdana"/>
                <a:cs typeface="Verdana"/>
              </a:rPr>
              <a:t>НА</a:t>
            </a:r>
            <a:r>
              <a:rPr sz="2400" spc="-6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6FC0"/>
                </a:solidFill>
                <a:latin typeface="Verdana"/>
                <a:cs typeface="Verdana"/>
              </a:rPr>
              <a:t>ОСНОВАНИИ</a:t>
            </a:r>
            <a:r>
              <a:rPr sz="2400" spc="-5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6FC0"/>
                </a:solidFill>
                <a:latin typeface="Verdana"/>
                <a:cs typeface="Verdana"/>
              </a:rPr>
              <a:t>МЕДИЦИНСКОГО</a:t>
            </a:r>
            <a:endParaRPr sz="240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46" y="2564510"/>
            <a:ext cx="159664" cy="1596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8421" y="3104642"/>
            <a:ext cx="159664" cy="1596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471" y="3374135"/>
            <a:ext cx="159664" cy="15963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6996" y="3659885"/>
            <a:ext cx="159664" cy="15963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521" y="3917441"/>
            <a:ext cx="159664" cy="1596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046" y="4183760"/>
            <a:ext cx="159664" cy="159638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933450" y="949578"/>
            <a:ext cx="10463530" cy="5363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6FC0"/>
                </a:solidFill>
                <a:latin typeface="Verdana"/>
                <a:cs typeface="Verdana"/>
              </a:rPr>
              <a:t>ЗАКЛЮЧЕНИЯ,</a:t>
            </a:r>
            <a:r>
              <a:rPr sz="2400" b="1" spc="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6FC0"/>
                </a:solidFill>
                <a:latin typeface="Verdana"/>
                <a:cs typeface="Verdana"/>
              </a:rPr>
              <a:t>А</a:t>
            </a:r>
            <a:r>
              <a:rPr sz="2400" b="1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6FC0"/>
                </a:solidFill>
                <a:latin typeface="Verdana"/>
                <a:cs typeface="Verdana"/>
              </a:rPr>
              <a:t>ТАКЖЕ</a:t>
            </a:r>
            <a:r>
              <a:rPr sz="2400" b="1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6FC0"/>
                </a:solidFill>
                <a:latin typeface="Verdana"/>
                <a:cs typeface="Verdana"/>
              </a:rPr>
              <a:t>ДЕТЕЙ</a:t>
            </a:r>
            <a:r>
              <a:rPr sz="2400" b="1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6FC0"/>
                </a:solidFill>
                <a:latin typeface="Verdana"/>
                <a:cs typeface="Verdana"/>
              </a:rPr>
              <a:t>С</a:t>
            </a:r>
            <a:r>
              <a:rPr sz="2400" b="1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6FC0"/>
                </a:solidFill>
                <a:latin typeface="Verdana"/>
                <a:cs typeface="Verdana"/>
              </a:rPr>
              <a:t>ИНВАЛИДНОСТЬЮ</a:t>
            </a:r>
            <a:r>
              <a:rPr sz="2400" b="1" spc="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006FC0"/>
                </a:solidFill>
                <a:latin typeface="Verdana"/>
                <a:cs typeface="Verdana"/>
              </a:rPr>
              <a:t>В</a:t>
            </a:r>
            <a:r>
              <a:rPr sz="2400" b="1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Verdana"/>
                <a:cs typeface="Verdana"/>
              </a:rPr>
              <a:t>ОО*</a:t>
            </a:r>
            <a:endParaRPr sz="2400">
              <a:latin typeface="Verdana"/>
              <a:cs typeface="Verdana"/>
            </a:endParaRPr>
          </a:p>
          <a:p>
            <a:pPr marL="31750">
              <a:lnSpc>
                <a:spcPts val="1680"/>
              </a:lnSpc>
              <a:spcBef>
                <a:spcPts val="1365"/>
              </a:spcBef>
            </a:pPr>
            <a:r>
              <a:rPr sz="1400" dirty="0">
                <a:latin typeface="Calibri"/>
                <a:cs typeface="Calibri"/>
              </a:rPr>
              <a:t>*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Предоставлены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медицинские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справки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ВК,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копия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справки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наличии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у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ребенка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инвалидности,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копия</a:t>
            </a:r>
            <a:endParaRPr sz="1400">
              <a:latin typeface="Calibri"/>
              <a:cs typeface="Calibri"/>
            </a:endParaRPr>
          </a:p>
          <a:p>
            <a:pPr marL="31750">
              <a:lnSpc>
                <a:spcPct val="100000"/>
              </a:lnSpc>
            </a:pPr>
            <a:r>
              <a:rPr sz="1400" spc="-10" dirty="0">
                <a:latin typeface="Calibri"/>
                <a:cs typeface="Calibri"/>
              </a:rPr>
              <a:t>ИПРА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ребенка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инвалидностью.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000" b="1" dirty="0">
                <a:latin typeface="Verdana"/>
                <a:cs typeface="Verdana"/>
              </a:rPr>
              <a:t>Алгоритм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деятельности </a:t>
            </a:r>
            <a:r>
              <a:rPr sz="2000" b="1" spc="-20" dirty="0">
                <a:latin typeface="Verdana"/>
                <a:cs typeface="Verdana"/>
              </a:rPr>
              <a:t>ППк:</a:t>
            </a:r>
            <a:endParaRPr sz="2000">
              <a:latin typeface="Verdana"/>
              <a:cs typeface="Verdana"/>
            </a:endParaRPr>
          </a:p>
          <a:p>
            <a:pPr marL="12700" marR="1915160">
              <a:lnSpc>
                <a:spcPct val="100000"/>
              </a:lnSpc>
              <a:spcBef>
                <a:spcPts val="950"/>
              </a:spcBef>
            </a:pPr>
            <a:r>
              <a:rPr sz="1800" dirty="0">
                <a:latin typeface="Calibri"/>
                <a:cs typeface="Calibri"/>
              </a:rPr>
              <a:t>реализует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мероприятия,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предусмотренные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ИПРА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ребенка-</a:t>
            </a:r>
            <a:r>
              <a:rPr sz="1800" dirty="0">
                <a:latin typeface="Calibri"/>
                <a:cs typeface="Calibri"/>
              </a:rPr>
              <a:t>инвалида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части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психолого- </a:t>
            </a:r>
            <a:r>
              <a:rPr sz="1800" dirty="0">
                <a:latin typeface="Calibri"/>
                <a:cs typeface="Calibri"/>
              </a:rPr>
              <a:t>педагогической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реабилитации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10" dirty="0">
                <a:latin typeface="Calibri"/>
                <a:cs typeface="Calibri"/>
              </a:rPr>
              <a:t> абилитации;</a:t>
            </a:r>
            <a:endParaRPr sz="1800">
              <a:latin typeface="Calibri"/>
              <a:cs typeface="Calibri"/>
            </a:endParaRPr>
          </a:p>
          <a:p>
            <a:pPr marL="12700" marR="41148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Calibri"/>
                <a:cs typeface="Calibri"/>
              </a:rPr>
              <a:t>консультирует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детей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родителей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(законных</a:t>
            </a:r>
            <a:r>
              <a:rPr sz="1800" spc="-10" dirty="0">
                <a:latin typeface="Calibri"/>
                <a:cs typeface="Calibri"/>
              </a:rPr>
              <a:t> представителей); </a:t>
            </a:r>
            <a:r>
              <a:rPr sz="1800" dirty="0">
                <a:latin typeface="Calibri"/>
                <a:cs typeface="Calibri"/>
              </a:rPr>
              <a:t>организует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коррекционно-</a:t>
            </a:r>
            <a:r>
              <a:rPr sz="1800" dirty="0">
                <a:latin typeface="Calibri"/>
                <a:cs typeface="Calibri"/>
              </a:rPr>
              <a:t>развивающие</a:t>
            </a:r>
            <a:r>
              <a:rPr sz="1800" spc="6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занятия;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осуществляет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контроль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динамики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развития;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рекомендует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(при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необходимости) </a:t>
            </a:r>
            <a:r>
              <a:rPr sz="1800" dirty="0">
                <a:latin typeface="Calibri"/>
                <a:cs typeface="Calibri"/>
              </a:rPr>
              <a:t>обследование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ПМПК;</a:t>
            </a:r>
            <a:endParaRPr sz="1800">
              <a:latin typeface="Calibri"/>
              <a:cs typeface="Calibri"/>
            </a:endParaRPr>
          </a:p>
          <a:p>
            <a:pPr marL="12700" marR="598805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организует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дополнительную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двигательную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нагрузку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течение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учебного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дня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/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снижает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двигательную нагрузку;</a:t>
            </a:r>
            <a:endParaRPr sz="1800">
              <a:latin typeface="Calibri"/>
              <a:cs typeface="Calibri"/>
            </a:endParaRPr>
          </a:p>
          <a:p>
            <a:pPr marL="12700" marR="1057275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предоставляет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дополнительные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перерывы для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приема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пищи,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лекарств,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специальных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процедур; </a:t>
            </a:r>
            <a:r>
              <a:rPr sz="1800" dirty="0">
                <a:latin typeface="Calibri"/>
                <a:cs typeface="Calibri"/>
              </a:rPr>
              <a:t>снижает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объем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задаваемой 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дом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работы;</a:t>
            </a:r>
            <a:endParaRPr sz="1800">
              <a:latin typeface="Calibri"/>
              <a:cs typeface="Calibri"/>
            </a:endParaRPr>
          </a:p>
          <a:p>
            <a:pPr marL="12700" marR="74803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предоставляет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услуги</a:t>
            </a:r>
            <a:r>
              <a:rPr sz="1800" spc="-6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ассистента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(помощника),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оказывающего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необходимую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техническую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помощь; </a:t>
            </a:r>
            <a:r>
              <a:rPr sz="1800" dirty="0">
                <a:latin typeface="Calibri"/>
                <a:cs typeface="Calibri"/>
              </a:rPr>
              <a:t>предусматривает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дополнительный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выходной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день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(на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основании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справки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ВК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из</a:t>
            </a:r>
            <a:r>
              <a:rPr sz="1800" spc="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учреждения здравоохранения);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создает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другие</a:t>
            </a:r>
            <a:r>
              <a:rPr sz="1800" spc="-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условия.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571" y="4726685"/>
            <a:ext cx="159664" cy="159638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" y="5012435"/>
            <a:ext cx="159664" cy="1596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" y="5307710"/>
            <a:ext cx="159664" cy="1596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4146" y="5564885"/>
            <a:ext cx="159664" cy="159613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4672" y="6079197"/>
            <a:ext cx="159651" cy="159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33450" y="560641"/>
            <a:ext cx="9801860" cy="1510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ДЕЯТЕЛЬНОСТЬ</a:t>
            </a:r>
            <a:r>
              <a:rPr sz="20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ППк</a:t>
            </a:r>
            <a:r>
              <a:rPr sz="2000" spc="-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ПО</a:t>
            </a:r>
            <a:r>
              <a:rPr sz="2000" spc="-3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СОПРОВОЖДЕНИЮ</a:t>
            </a:r>
            <a:r>
              <a:rPr sz="20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Verdana"/>
                <a:cs typeface="Verdana"/>
              </a:rPr>
              <a:t>ОБУЧАЮЩИХСЯ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(ВОСПИТАННИКОВ),</a:t>
            </a:r>
            <a:r>
              <a:rPr sz="2000" spc="-4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ИСПЫТЫВАЮЩИХ</a:t>
            </a:r>
            <a:r>
              <a:rPr sz="2000" spc="-3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ТРУДНОСТИ</a:t>
            </a:r>
            <a:r>
              <a:rPr sz="20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В</a:t>
            </a:r>
            <a:r>
              <a:rPr sz="2000" spc="-1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Verdana"/>
                <a:cs typeface="Verdana"/>
              </a:rPr>
              <a:t>ОСВОЕНИИ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ОСНОВНОЙ</a:t>
            </a:r>
            <a:r>
              <a:rPr sz="20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ОБЩЕОБРАЗОВАТЕЛЬНОЙ</a:t>
            </a:r>
            <a:r>
              <a:rPr sz="2000" spc="-4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ПРОГРАММЫ,</a:t>
            </a:r>
            <a:r>
              <a:rPr sz="2000" spc="-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РАЗВИТИИ</a:t>
            </a:r>
            <a:r>
              <a:rPr sz="2000" spc="-6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spc="-50" dirty="0">
                <a:solidFill>
                  <a:srgbClr val="006FC0"/>
                </a:solidFill>
                <a:latin typeface="Verdana"/>
                <a:cs typeface="Verdana"/>
              </a:rPr>
              <a:t>И </a:t>
            </a:r>
            <a:r>
              <a:rPr sz="2000" dirty="0">
                <a:solidFill>
                  <a:srgbClr val="006FC0"/>
                </a:solidFill>
                <a:latin typeface="Verdana"/>
                <a:cs typeface="Verdana"/>
              </a:rPr>
              <a:t>СОЦИАЛЬНОЙ</a:t>
            </a:r>
            <a:r>
              <a:rPr sz="2000" spc="-7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2000" spc="-10" dirty="0">
                <a:solidFill>
                  <a:srgbClr val="006FC0"/>
                </a:solidFill>
                <a:latin typeface="Verdana"/>
                <a:cs typeface="Verdana"/>
              </a:rPr>
              <a:t>АДАПТАЦИИ*</a:t>
            </a:r>
            <a:endParaRPr sz="2000">
              <a:latin typeface="Verdana"/>
              <a:cs typeface="Verdana"/>
            </a:endParaRPr>
          </a:p>
          <a:p>
            <a:pPr marL="31750">
              <a:lnSpc>
                <a:spcPct val="100000"/>
              </a:lnSpc>
              <a:spcBef>
                <a:spcPts val="405"/>
              </a:spcBef>
            </a:pP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(В</a:t>
            </a:r>
            <a:r>
              <a:rPr sz="1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соответствии</a:t>
            </a:r>
            <a:r>
              <a:rPr sz="1400" b="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с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Федеральным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законом</a:t>
            </a:r>
            <a:r>
              <a:rPr sz="1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от</a:t>
            </a:r>
            <a:r>
              <a:rPr sz="1400" b="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29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декабря 2012</a:t>
            </a:r>
            <a:r>
              <a:rPr sz="1400" b="0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г.</a:t>
            </a:r>
            <a:r>
              <a:rPr sz="1400" b="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№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273-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ФЗ</a:t>
            </a:r>
            <a:r>
              <a:rPr sz="1400" b="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«Об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образовании</a:t>
            </a:r>
            <a:r>
              <a:rPr sz="1400" b="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в</a:t>
            </a:r>
            <a:r>
              <a:rPr sz="1400" b="0" spc="-10" dirty="0">
                <a:solidFill>
                  <a:srgbClr val="000000"/>
                </a:solidFill>
                <a:latin typeface="Calibri"/>
                <a:cs typeface="Calibri"/>
              </a:rPr>
              <a:t> Российской</a:t>
            </a:r>
            <a:r>
              <a:rPr sz="1400" b="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Федерации»,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dirty="0">
                <a:solidFill>
                  <a:srgbClr val="000000"/>
                </a:solidFill>
                <a:latin typeface="Calibri"/>
                <a:cs typeface="Calibri"/>
              </a:rPr>
              <a:t>статья</a:t>
            </a:r>
            <a:r>
              <a:rPr sz="1400" b="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sz="1400" b="0" spc="-25" dirty="0">
                <a:solidFill>
                  <a:srgbClr val="000000"/>
                </a:solidFill>
                <a:latin typeface="Calibri"/>
                <a:cs typeface="Calibri"/>
              </a:rPr>
              <a:t>42)</a:t>
            </a:r>
            <a:endParaRPr sz="14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471" y="3717035"/>
            <a:ext cx="159664" cy="15963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66521" y="4260341"/>
            <a:ext cx="159664" cy="15963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6046" y="4526660"/>
            <a:ext cx="159664" cy="15963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933450" y="2258440"/>
            <a:ext cx="9695815" cy="35826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" marR="684530" algn="just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alibri"/>
                <a:cs typeface="Calibri"/>
              </a:rPr>
              <a:t>*</a:t>
            </a:r>
            <a:r>
              <a:rPr sz="1400" b="1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Выявлены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трудности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в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освоении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ОП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(интеллектуальные, </a:t>
            </a:r>
            <a:r>
              <a:rPr sz="1400" dirty="0">
                <a:latin typeface="Calibri"/>
                <a:cs typeface="Calibri"/>
              </a:rPr>
              <a:t>адаптационные,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поведенческие,</a:t>
            </a:r>
            <a:r>
              <a:rPr sz="1400" spc="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речевые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т.д.),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требуется </a:t>
            </a:r>
            <a:r>
              <a:rPr sz="1400" dirty="0">
                <a:latin typeface="Calibri"/>
                <a:cs typeface="Calibri"/>
              </a:rPr>
              <a:t>диагностическое</a:t>
            </a:r>
            <a:r>
              <a:rPr sz="1400" spc="-3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обследование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и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коррекционно-</a:t>
            </a:r>
            <a:r>
              <a:rPr sz="1400" dirty="0">
                <a:latin typeface="Calibri"/>
                <a:cs typeface="Calibri"/>
              </a:rPr>
              <a:t>развивающая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работа</a:t>
            </a:r>
            <a:r>
              <a:rPr sz="1400" spc="-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специалистов</a:t>
            </a:r>
            <a:r>
              <a:rPr sz="1400" spc="-2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ППк,</a:t>
            </a:r>
            <a:r>
              <a:rPr sz="1400" spc="-2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определена</a:t>
            </a:r>
            <a:r>
              <a:rPr sz="1400" spc="-10" dirty="0">
                <a:latin typeface="Calibri"/>
                <a:cs typeface="Calibri"/>
              </a:rPr>
              <a:t> необходимость </a:t>
            </a:r>
            <a:r>
              <a:rPr sz="1400" dirty="0">
                <a:latin typeface="Calibri"/>
                <a:cs typeface="Calibri"/>
              </a:rPr>
              <a:t>направления</a:t>
            </a:r>
            <a:r>
              <a:rPr sz="1400" spc="-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на</a:t>
            </a:r>
            <a:r>
              <a:rPr sz="1400" spc="1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ПМПК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для изменения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образовательного маршрута.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25"/>
              </a:spcBef>
            </a:pPr>
            <a:r>
              <a:rPr sz="2000" b="1" dirty="0">
                <a:latin typeface="Verdana"/>
                <a:cs typeface="Verdana"/>
              </a:rPr>
              <a:t>Алгоритм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деятельности </a:t>
            </a:r>
            <a:r>
              <a:rPr sz="2000" b="1" spc="-20" dirty="0">
                <a:latin typeface="Verdana"/>
                <a:cs typeface="Verdana"/>
              </a:rPr>
              <a:t>ППк:</a:t>
            </a:r>
            <a:endParaRPr sz="2000">
              <a:latin typeface="Verdana"/>
              <a:cs typeface="Verdana"/>
            </a:endParaRPr>
          </a:p>
          <a:p>
            <a:pPr marL="12700" marR="2306320">
              <a:lnSpc>
                <a:spcPct val="100000"/>
              </a:lnSpc>
              <a:spcBef>
                <a:spcPts val="2155"/>
              </a:spcBef>
            </a:pPr>
            <a:r>
              <a:rPr sz="1800" dirty="0">
                <a:latin typeface="Calibri"/>
                <a:cs typeface="Calibri"/>
              </a:rPr>
              <a:t>проводит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групповые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(или)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индивидуальные</a:t>
            </a:r>
            <a:r>
              <a:rPr sz="1800" spc="1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коррекционно-развивающие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компенсирующие </a:t>
            </a:r>
            <a:r>
              <a:rPr sz="1800" spc="-10" dirty="0">
                <a:latin typeface="Calibri"/>
                <a:cs typeface="Calibri"/>
              </a:rPr>
              <a:t>занятия;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ts val="2160"/>
              </a:lnSpc>
              <a:spcBef>
                <a:spcPts val="5"/>
              </a:spcBef>
            </a:pPr>
            <a:r>
              <a:rPr sz="1800" dirty="0">
                <a:latin typeface="Calibri"/>
                <a:cs typeface="Calibri"/>
              </a:rPr>
              <a:t>разрабатывает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индивидуальный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план;</a:t>
            </a:r>
            <a:endParaRPr sz="1800">
              <a:latin typeface="Calibri"/>
              <a:cs typeface="Calibri"/>
            </a:endParaRPr>
          </a:p>
          <a:p>
            <a:pPr marL="12700" marR="3346450">
              <a:lnSpc>
                <a:spcPct val="100000"/>
              </a:lnSpc>
            </a:pPr>
            <a:r>
              <a:rPr sz="1800" spc="-10" dirty="0">
                <a:latin typeface="Calibri"/>
                <a:cs typeface="Calibri"/>
              </a:rPr>
              <a:t>консультирует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детей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их</a:t>
            </a:r>
            <a:r>
              <a:rPr sz="1800" spc="-5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родителей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(законных</a:t>
            </a:r>
            <a:r>
              <a:rPr sz="1800" spc="-10" dirty="0">
                <a:latin typeface="Calibri"/>
                <a:cs typeface="Calibri"/>
              </a:rPr>
              <a:t> представителей); </a:t>
            </a:r>
            <a:r>
              <a:rPr sz="1800" dirty="0">
                <a:latin typeface="Calibri"/>
                <a:cs typeface="Calibri"/>
              </a:rPr>
              <a:t>адаптирует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учебные</a:t>
            </a:r>
            <a:r>
              <a:rPr sz="1800" spc="-1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и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контрольно-</a:t>
            </a:r>
            <a:r>
              <a:rPr sz="1800" dirty="0">
                <a:latin typeface="Calibri"/>
                <a:cs typeface="Calibri"/>
              </a:rPr>
              <a:t>измерительные</a:t>
            </a:r>
            <a:r>
              <a:rPr sz="1800" spc="2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материалы;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создает</a:t>
            </a:r>
            <a:r>
              <a:rPr sz="1800" spc="-2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условия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для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реализации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программ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воспитания,</a:t>
            </a:r>
            <a:r>
              <a:rPr sz="1800" spc="-3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осуществляет</a:t>
            </a:r>
            <a:r>
              <a:rPr sz="1800" spc="-1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профилактику </a:t>
            </a:r>
            <a:r>
              <a:rPr sz="1800" spc="-10" dirty="0">
                <a:latin typeface="Calibri"/>
                <a:cs typeface="Calibri"/>
              </a:rPr>
              <a:t>асоциального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(девиантного)</a:t>
            </a:r>
            <a:r>
              <a:rPr sz="1800" spc="-3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поведения;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Calibri"/>
                <a:cs typeface="Calibri"/>
              </a:rPr>
              <a:t>создает</a:t>
            </a:r>
            <a:r>
              <a:rPr sz="1800" spc="-20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другие</a:t>
            </a:r>
            <a:r>
              <a:rPr sz="1800" spc="5" dirty="0">
                <a:latin typeface="Calibri"/>
                <a:cs typeface="Calibri"/>
              </a:rPr>
              <a:t> </a:t>
            </a:r>
            <a:r>
              <a:rPr sz="1800" dirty="0">
                <a:latin typeface="Calibri"/>
                <a:cs typeface="Calibri"/>
              </a:rPr>
              <a:t>условия</a:t>
            </a:r>
            <a:r>
              <a:rPr sz="1800" spc="-50" dirty="0">
                <a:latin typeface="Calibri"/>
                <a:cs typeface="Calibri"/>
              </a:rPr>
              <a:t> </a:t>
            </a:r>
            <a:r>
              <a:rPr sz="1800" spc="-20" dirty="0">
                <a:latin typeface="Calibri"/>
                <a:cs typeface="Calibri"/>
              </a:rPr>
              <a:t>психолого-</a:t>
            </a:r>
            <a:r>
              <a:rPr sz="1800" dirty="0">
                <a:latin typeface="Calibri"/>
                <a:cs typeface="Calibri"/>
              </a:rPr>
              <a:t>педагогического</a:t>
            </a:r>
            <a:r>
              <a:rPr sz="1800" spc="15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сопровождения.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85571" y="4814189"/>
            <a:ext cx="159664" cy="159638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5096" y="5098160"/>
            <a:ext cx="159664" cy="159638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01268" y="5664174"/>
            <a:ext cx="159651" cy="15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3450" y="389191"/>
            <a:ext cx="6081395" cy="1398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000" spc="-10" dirty="0">
                <a:solidFill>
                  <a:srgbClr val="538235"/>
                </a:solidFill>
                <a:latin typeface="Verdana"/>
                <a:cs typeface="Verdana"/>
              </a:rPr>
              <a:t>Психолого-педагогический </a:t>
            </a:r>
            <a:r>
              <a:rPr sz="3000" dirty="0">
                <a:solidFill>
                  <a:srgbClr val="538235"/>
                </a:solidFill>
                <a:latin typeface="Verdana"/>
                <a:cs typeface="Verdana"/>
              </a:rPr>
              <a:t>консилиум</a:t>
            </a:r>
            <a:r>
              <a:rPr sz="3000" spc="-15" dirty="0">
                <a:solidFill>
                  <a:srgbClr val="538235"/>
                </a:solidFill>
                <a:latin typeface="Verdana"/>
                <a:cs typeface="Verdana"/>
              </a:rPr>
              <a:t> </a:t>
            </a:r>
            <a:r>
              <a:rPr sz="3000" dirty="0">
                <a:solidFill>
                  <a:srgbClr val="EC7C30"/>
                </a:solidFill>
                <a:latin typeface="Verdana"/>
                <a:cs typeface="Verdana"/>
              </a:rPr>
              <a:t>НЕ</a:t>
            </a:r>
            <a:r>
              <a:rPr sz="3000" spc="-10" dirty="0">
                <a:solidFill>
                  <a:srgbClr val="EC7C30"/>
                </a:solidFill>
                <a:latin typeface="Verdana"/>
                <a:cs typeface="Verdana"/>
              </a:rPr>
              <a:t> МОЖЕТ</a:t>
            </a:r>
            <a:endParaRPr sz="3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3000" spc="-10" dirty="0">
                <a:solidFill>
                  <a:srgbClr val="538235"/>
                </a:solidFill>
                <a:latin typeface="Verdana"/>
                <a:cs typeface="Verdana"/>
              </a:rPr>
              <a:t>рекомендовать: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33450" y="2319020"/>
            <a:ext cx="100107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13460" algn="l"/>
                <a:tab pos="2509520" algn="l"/>
                <a:tab pos="4265295" algn="l"/>
                <a:tab pos="5730875" algn="l"/>
                <a:tab pos="6948170" algn="l"/>
                <a:tab pos="8586470" algn="l"/>
              </a:tabLst>
            </a:pPr>
            <a:r>
              <a:rPr sz="1800" spc="-10" dirty="0">
                <a:latin typeface="Verdana"/>
                <a:cs typeface="Verdana"/>
              </a:rPr>
              <a:t>Форму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получения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образования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(решается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ТОЛЬКО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родителями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(законными представителями);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3450" y="2867723"/>
            <a:ext cx="27660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89380" algn="l"/>
                <a:tab pos="1899920" algn="l"/>
              </a:tabLst>
            </a:pPr>
            <a:r>
              <a:rPr sz="1800" spc="-10" dirty="0">
                <a:latin typeface="Verdana"/>
                <a:cs typeface="Verdana"/>
              </a:rPr>
              <a:t>Переход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0" dirty="0">
                <a:latin typeface="Verdana"/>
                <a:cs typeface="Verdana"/>
              </a:rPr>
              <a:t>в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другую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8125" y="2867723"/>
            <a:ext cx="689610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4220" algn="l"/>
                <a:tab pos="2341880" algn="l"/>
                <a:tab pos="3696335" algn="l"/>
                <a:tab pos="5471795" algn="l"/>
              </a:tabLst>
            </a:pPr>
            <a:r>
              <a:rPr sz="1800" spc="-25" dirty="0">
                <a:latin typeface="Verdana"/>
                <a:cs typeface="Verdana"/>
              </a:rPr>
              <a:t>ОО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(решается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ТОЛЬКО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родителями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(законными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33450" y="3142234"/>
            <a:ext cx="22942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представителями);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33450" y="3416554"/>
            <a:ext cx="51111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1460" algn="l"/>
                <a:tab pos="3769995" algn="l"/>
              </a:tabLst>
            </a:pPr>
            <a:r>
              <a:rPr sz="1800" spc="-10" dirty="0">
                <a:latin typeface="Verdana"/>
                <a:cs typeface="Verdana"/>
              </a:rPr>
              <a:t>Изменение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образовательной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программы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tabLst>
                <a:tab pos="2209800" algn="l"/>
                <a:tab pos="3947795" algn="l"/>
                <a:tab pos="4951095" algn="l"/>
              </a:tabLst>
            </a:pPr>
            <a:r>
              <a:rPr sz="1800" spc="-10" dirty="0">
                <a:latin typeface="Verdana"/>
                <a:cs typeface="Verdana"/>
              </a:rPr>
              <a:t>коллегиального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заключения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0" dirty="0">
                <a:latin typeface="Verdana"/>
                <a:cs typeface="Verdana"/>
              </a:rPr>
              <a:t>ПМПК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50" dirty="0">
                <a:latin typeface="Verdana"/>
                <a:cs typeface="Verdana"/>
              </a:rPr>
              <a:t>и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10300" y="3416554"/>
            <a:ext cx="47332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219960" algn="l"/>
                <a:tab pos="3408679" algn="l"/>
                <a:tab pos="3898900" algn="l"/>
              </a:tabLst>
            </a:pPr>
            <a:r>
              <a:rPr sz="1800" spc="-10" dirty="0">
                <a:latin typeface="Verdana"/>
                <a:cs typeface="Verdana"/>
              </a:rPr>
              <a:t>(осуществляется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ТОЛЬКО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25" dirty="0">
                <a:latin typeface="Verdana"/>
                <a:cs typeface="Verdana"/>
              </a:rPr>
              <a:t>на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основе</a:t>
            </a:r>
            <a:endParaRPr sz="1800">
              <a:latin typeface="Verdana"/>
              <a:cs typeface="Verdana"/>
            </a:endParaRPr>
          </a:p>
          <a:p>
            <a:pPr marL="128905">
              <a:lnSpc>
                <a:spcPct val="100000"/>
              </a:lnSpc>
              <a:tabLst>
                <a:tab pos="560705" algn="l"/>
                <a:tab pos="1925320" algn="l"/>
                <a:tab pos="3477260" algn="l"/>
              </a:tabLst>
            </a:pPr>
            <a:r>
              <a:rPr sz="1800" spc="-50" dirty="0">
                <a:latin typeface="Verdana"/>
                <a:cs typeface="Verdana"/>
              </a:rPr>
              <a:t>с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согласия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родителей</a:t>
            </a:r>
            <a:r>
              <a:rPr sz="1800" dirty="0">
                <a:latin typeface="Verdana"/>
                <a:cs typeface="Verdana"/>
              </a:rPr>
              <a:t>	</a:t>
            </a:r>
            <a:r>
              <a:rPr sz="1800" spc="-10" dirty="0">
                <a:latin typeface="Verdana"/>
                <a:cs typeface="Verdana"/>
              </a:rPr>
              <a:t>(законных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33450" y="3965575"/>
            <a:ext cx="100107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Verdana"/>
                <a:cs typeface="Verdana"/>
              </a:rPr>
              <a:t>представителей);</a:t>
            </a:r>
            <a:endParaRPr sz="1800">
              <a:latin typeface="Verdana"/>
              <a:cs typeface="Verdana"/>
            </a:endParaRPr>
          </a:p>
          <a:p>
            <a:pPr marL="12700" marR="5080" algn="just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Перевод</a:t>
            </a:r>
            <a:r>
              <a:rPr sz="1800" spc="2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на</a:t>
            </a:r>
            <a:r>
              <a:rPr sz="1800" spc="2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домашнее</a:t>
            </a:r>
            <a:r>
              <a:rPr sz="1800" spc="25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обучение</a:t>
            </a:r>
            <a:r>
              <a:rPr sz="1800" spc="23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(осуществляется</a:t>
            </a:r>
            <a:r>
              <a:rPr sz="1800" spc="24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ТОЛЬКО</a:t>
            </a:r>
            <a:r>
              <a:rPr sz="1800" spc="24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на</a:t>
            </a:r>
            <a:r>
              <a:rPr sz="1800" spc="19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основании</a:t>
            </a:r>
            <a:r>
              <a:rPr sz="1800" spc="254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справки </a:t>
            </a:r>
            <a:r>
              <a:rPr sz="1800" dirty="0">
                <a:latin typeface="Verdana"/>
                <a:cs typeface="Verdana"/>
              </a:rPr>
              <a:t>ВК</a:t>
            </a:r>
            <a:r>
              <a:rPr sz="1800" spc="66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учреждения</a:t>
            </a:r>
            <a:r>
              <a:rPr sz="1800" spc="67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здравоохранения</a:t>
            </a:r>
            <a:r>
              <a:rPr sz="1800" spc="66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и</a:t>
            </a:r>
            <a:r>
              <a:rPr sz="1800" spc="66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с</a:t>
            </a:r>
            <a:r>
              <a:rPr sz="1800" spc="670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согласия</a:t>
            </a:r>
            <a:r>
              <a:rPr sz="1800" spc="665" dirty="0">
                <a:latin typeface="Verdana"/>
                <a:cs typeface="Verdana"/>
              </a:rPr>
              <a:t>  </a:t>
            </a:r>
            <a:r>
              <a:rPr sz="1800" dirty="0">
                <a:latin typeface="Verdana"/>
                <a:cs typeface="Verdana"/>
              </a:rPr>
              <a:t>родителей</a:t>
            </a:r>
            <a:r>
              <a:rPr sz="1800" spc="665" dirty="0">
                <a:latin typeface="Verdana"/>
                <a:cs typeface="Verdana"/>
              </a:rPr>
              <a:t>  </a:t>
            </a:r>
            <a:r>
              <a:rPr sz="1800" spc="-10" dirty="0">
                <a:latin typeface="Verdana"/>
                <a:cs typeface="Verdana"/>
              </a:rPr>
              <a:t>(законных представителей).</a:t>
            </a:r>
            <a:endParaRPr sz="1800"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471" y="2402585"/>
            <a:ext cx="159664" cy="159638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471" y="2926460"/>
            <a:ext cx="159664" cy="159638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996" y="3545459"/>
            <a:ext cx="159664" cy="159638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6996" y="4325746"/>
            <a:ext cx="159664" cy="1596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2398" y="285728"/>
            <a:ext cx="10444802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6FC0"/>
                </a:solidFill>
                <a:latin typeface="Verdana"/>
                <a:cs typeface="Verdana"/>
              </a:rPr>
              <a:t>Особенности развития детей с ТНР (</a:t>
            </a:r>
            <a:r>
              <a:rPr lang="ru-RU" sz="2000" b="0" dirty="0" smtClean="0">
                <a:solidFill>
                  <a:srgbClr val="006FC0"/>
                </a:solidFill>
                <a:latin typeface="Verdana"/>
                <a:cs typeface="Verdana"/>
              </a:rPr>
              <a:t>к ТНР относятся: </a:t>
            </a:r>
            <a:r>
              <a:rPr lang="ru-RU" sz="2000" dirty="0" smtClean="0"/>
              <a:t>дизартрия</a:t>
            </a:r>
            <a:r>
              <a:rPr lang="ru-RU" sz="2000" dirty="0" smtClean="0"/>
              <a:t>, алалия, афазия, общее недоразвитие речи (1 и 2 уровни речевого развития), заикание, </a:t>
            </a:r>
            <a:r>
              <a:rPr lang="ru-RU" sz="2000" dirty="0" err="1" smtClean="0"/>
              <a:t>ринолалия</a:t>
            </a:r>
            <a:r>
              <a:rPr lang="ru-RU" sz="2000" dirty="0" smtClean="0"/>
              <a:t>):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1026" y="1071546"/>
            <a:ext cx="9695815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smtClean="0"/>
              <a:t>Нарушены целостность и скорость восприятия, ориентировка </a:t>
            </a:r>
            <a:r>
              <a:rPr lang="ru-RU" dirty="0"/>
              <a:t>в </a:t>
            </a:r>
            <a:r>
              <a:rPr lang="ru-RU" dirty="0" smtClean="0"/>
              <a:t>пространстве.</a:t>
            </a:r>
          </a:p>
          <a:p>
            <a:pPr lvl="0" algn="just">
              <a:buFont typeface="Arial" pitchFamily="34" charset="0"/>
              <a:buChar char="•"/>
            </a:pPr>
            <a:endParaRPr lang="ru-RU" sz="900" dirty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Дети лучше </a:t>
            </a:r>
            <a:r>
              <a:rPr lang="ru-RU" dirty="0"/>
              <a:t>запоминают наглядный материал (неречевой), чем </a:t>
            </a:r>
            <a:r>
              <a:rPr lang="ru-RU" dirty="0" smtClean="0"/>
              <a:t>вербальный.</a:t>
            </a:r>
          </a:p>
          <a:p>
            <a:pPr lvl="0" algn="just">
              <a:buFont typeface="Arial" pitchFamily="34" charset="0"/>
              <a:buChar char="•"/>
            </a:pPr>
            <a:endParaRPr lang="ru-RU" sz="9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Отстают </a:t>
            </a:r>
            <a:r>
              <a:rPr lang="ru-RU" dirty="0"/>
              <a:t>в развитии </a:t>
            </a:r>
            <a:r>
              <a:rPr lang="ru-RU" dirty="0" smtClean="0"/>
              <a:t>все формы мышления (</a:t>
            </a:r>
            <a:r>
              <a:rPr lang="ru-RU" dirty="0"/>
              <a:t>понятие, суждение и умозаключение</a:t>
            </a:r>
            <a:r>
              <a:rPr lang="ru-RU" dirty="0" smtClean="0"/>
              <a:t>). </a:t>
            </a:r>
          </a:p>
          <a:p>
            <a:pPr lvl="0" algn="just">
              <a:buFont typeface="Arial" pitchFamily="34" charset="0"/>
              <a:buChar char="•"/>
            </a:pPr>
            <a:endParaRPr lang="ru-RU" sz="9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Нарушен процесс </a:t>
            </a:r>
            <a:r>
              <a:rPr lang="ru-RU" dirty="0"/>
              <a:t>формирования произносительной системы родного языка вследствие дефектов восприятия и произношения фонем. </a:t>
            </a:r>
            <a:endParaRPr lang="ru-RU" dirty="0" smtClean="0"/>
          </a:p>
          <a:p>
            <a:pPr lvl="0" algn="just"/>
            <a:endParaRPr lang="ru-RU" sz="9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Отмечается фонематическое недоразвитие речи (понижена </a:t>
            </a:r>
            <a:r>
              <a:rPr lang="ru-RU" dirty="0"/>
              <a:t>способность к дифференциации </a:t>
            </a:r>
            <a:r>
              <a:rPr lang="ru-RU" dirty="0" smtClean="0"/>
              <a:t>звуков, звуковому анализу).</a:t>
            </a:r>
          </a:p>
          <a:p>
            <a:pPr lvl="0" algn="just">
              <a:buFont typeface="Arial" pitchFamily="34" charset="0"/>
              <a:buChar char="•"/>
            </a:pPr>
            <a:endParaRPr lang="ru-RU" sz="9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Отмечается фонетическое </a:t>
            </a:r>
            <a:r>
              <a:rPr lang="ru-RU" dirty="0"/>
              <a:t>недоразвитие </a:t>
            </a:r>
            <a:r>
              <a:rPr lang="ru-RU" dirty="0" smtClean="0"/>
              <a:t>речи (нарушение звукопроизношения и/или </a:t>
            </a:r>
            <a:r>
              <a:rPr lang="ru-RU" dirty="0" err="1"/>
              <a:t>звукослоговой</a:t>
            </a:r>
            <a:r>
              <a:rPr lang="ru-RU" dirty="0"/>
              <a:t> структуры слова</a:t>
            </a:r>
            <a:r>
              <a:rPr lang="ru-RU" dirty="0" smtClean="0"/>
              <a:t>, и/или просодические нарушения). Такие обучающиеся </a:t>
            </a:r>
            <a:r>
              <a:rPr lang="ru-RU" dirty="0"/>
              <a:t>хуже чем их сверстники запоминают речевой материал, с большим количеством ошибок выполняют задания, связанные с активной речевой </a:t>
            </a:r>
            <a:r>
              <a:rPr lang="ru-RU" dirty="0" smtClean="0"/>
              <a:t>деятельностью.</a:t>
            </a:r>
          </a:p>
          <a:p>
            <a:pPr lvl="0" algn="just">
              <a:buFont typeface="Arial" pitchFamily="34" charset="0"/>
              <a:buChar char="•"/>
            </a:pPr>
            <a:endParaRPr lang="ru-RU" sz="900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Недоразвитие лексико-грамматического компонента разной степени выраженности  (замена </a:t>
            </a:r>
            <a:r>
              <a:rPr lang="ru-RU" dirty="0"/>
              <a:t>слов, близких по ситуации, по значению, </a:t>
            </a:r>
            <a:r>
              <a:rPr lang="ru-RU" dirty="0" smtClean="0"/>
              <a:t>смешение признаков; трудности установления </a:t>
            </a:r>
            <a:r>
              <a:rPr lang="ru-RU" dirty="0"/>
              <a:t>синонимических и антонимических </a:t>
            </a:r>
            <a:r>
              <a:rPr lang="ru-RU" dirty="0" smtClean="0"/>
              <a:t>отношений; словообразовательные ошибки; трудности понимания </a:t>
            </a:r>
            <a:r>
              <a:rPr lang="ru-RU" dirty="0"/>
              <a:t>и </a:t>
            </a:r>
            <a:r>
              <a:rPr lang="ru-RU" dirty="0" smtClean="0"/>
              <a:t>употребления </a:t>
            </a:r>
            <a:r>
              <a:rPr lang="ru-RU" dirty="0"/>
              <a:t>фраз, пословиц с переносным </a:t>
            </a:r>
            <a:r>
              <a:rPr lang="ru-RU" dirty="0" smtClean="0"/>
              <a:t>значением; ошибки </a:t>
            </a:r>
            <a:r>
              <a:rPr lang="ru-RU" dirty="0"/>
              <a:t>в употреблении грамматических форм </a:t>
            </a:r>
            <a:r>
              <a:rPr lang="ru-RU" dirty="0" smtClean="0"/>
              <a:t>слова; трудности понимания и построения конструкций </a:t>
            </a:r>
            <a:r>
              <a:rPr lang="ru-RU" dirty="0"/>
              <a:t>с придаточными </a:t>
            </a:r>
            <a:r>
              <a:rPr lang="ru-RU" dirty="0" smtClean="0"/>
              <a:t>предложениями (пропуск, замена </a:t>
            </a:r>
            <a:r>
              <a:rPr lang="ru-RU" dirty="0"/>
              <a:t>союзов, </a:t>
            </a:r>
            <a:r>
              <a:rPr lang="ru-RU" dirty="0" smtClean="0"/>
              <a:t>инверсия)).</a:t>
            </a:r>
            <a:endParaRPr lang="ru-RU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274" y="285728"/>
            <a:ext cx="1042994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6FC0"/>
                </a:solidFill>
                <a:latin typeface="Verdana"/>
                <a:cs typeface="Verdana"/>
              </a:rPr>
              <a:t>Особенности развития детей с ТНР (</a:t>
            </a:r>
            <a:r>
              <a:rPr lang="ru-RU" sz="2000" b="0" dirty="0" smtClean="0">
                <a:solidFill>
                  <a:srgbClr val="006FC0"/>
                </a:solidFill>
                <a:latin typeface="Verdana"/>
                <a:cs typeface="Verdana"/>
              </a:rPr>
              <a:t>к ТНР относятся: </a:t>
            </a:r>
            <a:r>
              <a:rPr lang="ru-RU" sz="2000" dirty="0" smtClean="0"/>
              <a:t>дизартрия</a:t>
            </a:r>
            <a:r>
              <a:rPr lang="ru-RU" sz="2000" dirty="0" smtClean="0"/>
              <a:t>, алалия, афазия, общее недоразвитие речи (1 и 2 уровни речевого развития), заикание, </a:t>
            </a:r>
            <a:r>
              <a:rPr lang="ru-RU" sz="2000" dirty="0" err="1" smtClean="0"/>
              <a:t>ринолалия</a:t>
            </a:r>
            <a:r>
              <a:rPr lang="ru-RU" sz="2000" dirty="0" smtClean="0"/>
              <a:t>):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09588" y="1643050"/>
            <a:ext cx="9695815" cy="30598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Связная речь, характеризуется </a:t>
            </a:r>
            <a:r>
              <a:rPr lang="ru-RU" dirty="0"/>
              <a:t>нарушениями логической последовательности, </a:t>
            </a:r>
            <a:r>
              <a:rPr lang="ru-RU" dirty="0" err="1"/>
              <a:t>застреванием</a:t>
            </a:r>
            <a:r>
              <a:rPr lang="ru-RU" dirty="0"/>
              <a:t> на второстепенных деталях, пропусками главных событий, повторами отдельных эпизодов при составлении рассказа на заданную тему, по картинке, по серии сюжетных картин. </a:t>
            </a:r>
            <a:r>
              <a:rPr lang="ru-RU" dirty="0" smtClean="0"/>
              <a:t>При </a:t>
            </a:r>
            <a:r>
              <a:rPr lang="ru-RU" dirty="0"/>
              <a:t>рассказывании о событиях из своей жизни, составлении рассказов на свободную тему с элементами творчества используются, в основном, простые малоинформативные </a:t>
            </a:r>
            <a:r>
              <a:rPr lang="ru-RU" dirty="0" smtClean="0"/>
              <a:t>предложения.</a:t>
            </a:r>
          </a:p>
          <a:p>
            <a:pPr lvl="0" algn="just">
              <a:buFont typeface="Arial" pitchFamily="34" charset="0"/>
              <a:buChar char="•"/>
            </a:pP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Нарушения </a:t>
            </a:r>
            <a:r>
              <a:rPr lang="ru-RU" dirty="0"/>
              <a:t>чтения и письма, проявляющиеся в стойких, повторяющихся, специфических ошибках при чтении и на письме, механизм возникновения которых обусловлен недостаточной </a:t>
            </a:r>
            <a:r>
              <a:rPr lang="ru-RU" dirty="0" err="1"/>
              <a:t>сформированностью</a:t>
            </a:r>
            <a:r>
              <a:rPr lang="ru-RU" dirty="0"/>
              <a:t> базовых высших психических функций, обеспечивающих процессы чтения и письма в норме</a:t>
            </a:r>
            <a:r>
              <a:rPr lang="ru-RU" dirty="0" smtClean="0"/>
              <a:t>.</a:t>
            </a:r>
            <a:endParaRPr lang="ru-RU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5274" y="285728"/>
            <a:ext cx="1030192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5095">
              <a:lnSpc>
                <a:spcPct val="100000"/>
              </a:lnSpc>
              <a:spcBef>
                <a:spcPts val="100"/>
              </a:spcBef>
            </a:pPr>
            <a:r>
              <a:rPr lang="ru-RU" sz="2000" dirty="0" smtClean="0">
                <a:solidFill>
                  <a:srgbClr val="006FC0"/>
                </a:solidFill>
                <a:latin typeface="Verdana"/>
                <a:cs typeface="Verdana"/>
              </a:rPr>
              <a:t>Особенности развития детей с ЗПР: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3836" y="928670"/>
            <a:ext cx="9695815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dirty="0">
                <a:latin typeface="Calibri"/>
                <a:cs typeface="Calibri"/>
              </a:rPr>
              <a:t> </a:t>
            </a:r>
            <a:r>
              <a:rPr lang="ru-RU" dirty="0" smtClean="0">
                <a:latin typeface="Calibri"/>
                <a:cs typeface="Calibri"/>
              </a:rPr>
              <a:t>Н</a:t>
            </a:r>
            <a:r>
              <a:rPr lang="ru-RU" dirty="0" smtClean="0"/>
              <a:t>езрелость </a:t>
            </a:r>
            <a:r>
              <a:rPr lang="ru-RU" dirty="0"/>
              <a:t>эмоционально-волевой сферы; ребенку очень сложно сделать над собой волевое усилие, заставить себя выполнить </a:t>
            </a:r>
            <a:r>
              <a:rPr lang="ru-RU" dirty="0" smtClean="0"/>
              <a:t>что-либо.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>
              <a:buFont typeface="Arial" pitchFamily="34" charset="0"/>
              <a:buChar char="•"/>
            </a:pPr>
            <a:r>
              <a:rPr lang="ru-RU" dirty="0" smtClean="0"/>
              <a:t>Нарушения </a:t>
            </a:r>
            <a:r>
              <a:rPr lang="ru-RU" dirty="0"/>
              <a:t>внимания: его неустойчивость, сниженная концентрация, повышенная отвлекаемость. Нарушения внимания могут сопровождаться повышенной двигательной и речевой </a:t>
            </a:r>
            <a:r>
              <a:rPr lang="ru-RU" dirty="0" smtClean="0"/>
              <a:t>активностью.</a:t>
            </a:r>
          </a:p>
          <a:p>
            <a:pPr lvl="0">
              <a:buFont typeface="Arial" pitchFamily="34" charset="0"/>
              <a:buChar char="•"/>
            </a:pP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Нарушены целостность и скорость восприятия, ориентировка в пространстве.</a:t>
            </a:r>
          </a:p>
          <a:p>
            <a:pPr lvl="0" algn="just">
              <a:buFont typeface="Arial" pitchFamily="34" charset="0"/>
              <a:buChar char="•"/>
            </a:pPr>
            <a:endParaRPr lang="ru-RU" dirty="0" smtClean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 Дети лучше запоминают наглядный материал (неречевой), чем вербальный.</a:t>
            </a:r>
            <a:endParaRPr lang="ru-RU" dirty="0"/>
          </a:p>
          <a:p>
            <a:pPr lvl="0" algn="just">
              <a:buFont typeface="Arial" pitchFamily="34" charset="0"/>
              <a:buChar char="•"/>
            </a:pPr>
            <a:endParaRPr lang="ru-RU" dirty="0"/>
          </a:p>
          <a:p>
            <a:pPr lvl="0" algn="just">
              <a:buFont typeface="Arial" pitchFamily="34" charset="0"/>
              <a:buChar char="•"/>
            </a:pPr>
            <a:r>
              <a:rPr lang="ru-RU" dirty="0"/>
              <a:t>У детей с ОВЗ   наблюдается отставание в развитии всех форм </a:t>
            </a:r>
            <a:r>
              <a:rPr lang="ru-RU" dirty="0" smtClean="0"/>
              <a:t>мышления (</a:t>
            </a:r>
            <a:r>
              <a:rPr lang="ru-RU" dirty="0" smtClean="0"/>
              <a:t>понятие, суждение и умозаключение)</a:t>
            </a:r>
            <a:r>
              <a:rPr lang="ru-RU" dirty="0" smtClean="0"/>
              <a:t>; </a:t>
            </a:r>
            <a:r>
              <a:rPr lang="ru-RU" dirty="0"/>
              <a:t>оно обнаруживается в первую очередь во время решения задач на словесно - логическое мышление</a:t>
            </a:r>
            <a:r>
              <a:rPr lang="ru-RU" dirty="0" smtClean="0"/>
              <a:t>.</a:t>
            </a:r>
            <a:r>
              <a:rPr lang="ru-RU" dirty="0" smtClean="0"/>
              <a:t> </a:t>
            </a:r>
          </a:p>
          <a:p>
            <a:pPr lvl="0" algn="just"/>
            <a:endParaRPr lang="ru-RU" dirty="0"/>
          </a:p>
          <a:p>
            <a:pPr lvl="0" algn="just">
              <a:buFont typeface="Arial" pitchFamily="34" charset="0"/>
              <a:buChar char="•"/>
            </a:pPr>
            <a:r>
              <a:rPr lang="ru-RU" dirty="0" smtClean="0"/>
              <a:t>Задержка психического развития нередко сопровождается проблемами речи, связанными с темпом ее развития. Наблюдается недоразвитие речи системного характера (нарушение фонетико-фонематической, лексико-грамматической сторон речи, связной речи) разных уровней.</a:t>
            </a:r>
          </a:p>
          <a:p>
            <a:endParaRPr lang="ru-RU" dirty="0" smtClean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404" y="2930778"/>
            <a:ext cx="65620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solidFill>
                  <a:srgbClr val="006FC0"/>
                </a:solidFill>
                <a:latin typeface="Verdana"/>
                <a:cs typeface="Verdana"/>
              </a:rPr>
              <a:t>Спасибо</a:t>
            </a:r>
            <a:r>
              <a:rPr sz="4000" spc="-25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4000" dirty="0">
                <a:solidFill>
                  <a:srgbClr val="006FC0"/>
                </a:solidFill>
                <a:latin typeface="Verdana"/>
                <a:cs typeface="Verdana"/>
              </a:rPr>
              <a:t>за</a:t>
            </a:r>
            <a:r>
              <a:rPr sz="4000" spc="-20" dirty="0">
                <a:solidFill>
                  <a:srgbClr val="006FC0"/>
                </a:solidFill>
                <a:latin typeface="Verdana"/>
                <a:cs typeface="Verdana"/>
              </a:rPr>
              <a:t> </a:t>
            </a:r>
            <a:r>
              <a:rPr sz="4000" spc="-10" dirty="0">
                <a:solidFill>
                  <a:srgbClr val="006FC0"/>
                </a:solidFill>
                <a:latin typeface="Verdana"/>
                <a:cs typeface="Verdana"/>
              </a:rPr>
              <a:t>внимание!</a:t>
            </a:r>
            <a:endParaRPr sz="40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905</Words>
  <Application>Microsoft Office PowerPoint</Application>
  <PresentationFormat>Произвольный</PresentationFormat>
  <Paragraphs>86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Verdana</vt:lpstr>
      <vt:lpstr>Calibri</vt:lpstr>
      <vt:lpstr>Office Theme</vt:lpstr>
      <vt:lpstr>РОЛЬ ПСИХОЛОГО-ПЕДАГОГИЧЕСКОГО КОНСИЛИУМА (ППк)</vt:lpstr>
      <vt:lpstr>ДЕЯТЕЛЬНОСТЬ ППк ПО СОПРОВОЖДЕНИЮ ОБУЧАЮЩИХСЯ (ВОСПИТАННИКОВ)С ОВЗ В ОО*</vt:lpstr>
      <vt:lpstr>ДЕЯТЕЛЬНОСТЬ ППк ПО СОПРОВОЖДЕНИЮ ОБУЧАЮЩИХСЯ (ВОСПИТАННИКОВ) НА ОСНОВАНИИ МЕДИЦИНСКОГО</vt:lpstr>
      <vt:lpstr>ДЕЯТЕЛЬНОСТЬ ППк ПО СОПРОВОЖДЕНИЮ ОБУЧАЮЩИХСЯ (ВОСПИТАННИКОВ), ИСПЫТЫВАЮЩИХ ТРУДНОСТИ В ОСВОЕНИИ ОСНОВНОЙ ОБЩЕОБРАЗОВАТЕЛЬНОЙ ПРОГРАММЫ, РАЗВИТИИ И СОЦИАЛЬНОЙ АДАПТАЦИИ* (В соответствии с Федеральным законом от 29 декабря 2012 г. № 273-ФЗ «Об образовании в Российской Федерации», статья 42)</vt:lpstr>
      <vt:lpstr>Психолого-педагогический консилиум НЕ МОЖЕТ рекомендовать:</vt:lpstr>
      <vt:lpstr>Особенности развития детей с ТНР (к ТНР относятся: дизартрия, алалия, афазия, общее недоразвитие речи (1 и 2 уровни речевого развития), заикание, ринолалия):</vt:lpstr>
      <vt:lpstr>Особенности развития детей с ТНР (к ТНР относятся: дизартрия, алалия, афазия, общее недоразвитие речи (1 и 2 уровни речевого развития), заикание, ринолалия):</vt:lpstr>
      <vt:lpstr>Особенности развития детей с ЗПР: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Kagane</dc:creator>
  <cp:lastModifiedBy>Катюха</cp:lastModifiedBy>
  <cp:revision>11</cp:revision>
  <dcterms:created xsi:type="dcterms:W3CDTF">2022-10-12T01:35:15Z</dcterms:created>
  <dcterms:modified xsi:type="dcterms:W3CDTF">2023-01-22T20:07:53Z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2020-09-15T00:00:00Z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2022-10-12T00:00:00Z</vt:filetime>
  </property>
</Properties>
</file>