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8" r:id="rId7"/>
    <p:sldId id="272" r:id="rId8"/>
    <p:sldId id="269" r:id="rId9"/>
    <p:sldId id="270" r:id="rId10"/>
    <p:sldId id="280" r:id="rId11"/>
    <p:sldId id="271" r:id="rId12"/>
    <p:sldId id="260" r:id="rId13"/>
    <p:sldId id="263" r:id="rId14"/>
    <p:sldId id="273" r:id="rId15"/>
    <p:sldId id="277" r:id="rId16"/>
    <p:sldId id="264" r:id="rId17"/>
    <p:sldId id="276" r:id="rId18"/>
    <p:sldId id="265" r:id="rId19"/>
    <p:sldId id="266" r:id="rId20"/>
    <p:sldId id="267" r:id="rId21"/>
    <p:sldId id="278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vk.com/cnppmya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ferum.ru/?p=messages&amp;join=AJQ1d09R8CaahvKpXYC/sUY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dsoo.ru/metodicheskie-seminary/ms-russkij-yazyk-pla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iro.vr.mirapolis.ru/mira/miravr/608709362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iro.vr.mirapolis.ru/mira/miravr/809616681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484784"/>
            <a:ext cx="7704856" cy="2376264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 smtClean="0"/>
              <a:t>Основные направления работы РМО учителей  русского  языка </a:t>
            </a:r>
            <a:br>
              <a:rPr lang="ru-RU" sz="3600" i="1" dirty="0" smtClean="0"/>
            </a:br>
            <a:r>
              <a:rPr lang="ru-RU" sz="3600" i="1" dirty="0" smtClean="0"/>
              <a:t>и  литературы  </a:t>
            </a:r>
            <a:br>
              <a:rPr lang="ru-RU" sz="3600" i="1" dirty="0" smtClean="0"/>
            </a:br>
            <a:r>
              <a:rPr lang="ru-RU" sz="3600" i="1" dirty="0" smtClean="0"/>
              <a:t>в 2023-2024  учебном году.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4437112"/>
            <a:ext cx="5328592" cy="936104"/>
          </a:xfrm>
        </p:spPr>
        <p:txBody>
          <a:bodyPr>
            <a:normAutofit fontScale="92500"/>
          </a:bodyPr>
          <a:lstStyle/>
          <a:p>
            <a:r>
              <a:rPr lang="ru-RU" sz="2400" i="1" dirty="0" smtClean="0"/>
              <a:t>Коршунова О.В., руководитель РМО учителей русского языка и литературы</a:t>
            </a:r>
            <a:endParaRPr lang="ru-RU" sz="2400" i="1" dirty="0"/>
          </a:p>
        </p:txBody>
      </p:sp>
      <p:pic>
        <p:nvPicPr>
          <p:cNvPr id="4" name="Рисунок 3" descr="free-png.ru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59875" y="-243408"/>
            <a:ext cx="2484125" cy="19537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96752"/>
            <a:ext cx="749808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>Методическая поддержка ИРО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276872"/>
            <a:ext cx="7746064" cy="39715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ЦНППМ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центр непрерывного повышения педагогического мастерства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Ярославская область</a:t>
            </a:r>
          </a:p>
          <a:p>
            <a:pPr algn="ctr">
              <a:buNone/>
            </a:pPr>
            <a:r>
              <a:rPr lang="en-US" dirty="0" smtClean="0">
                <a:hlinkClick r:id="rId2"/>
              </a:rPr>
              <a:t>https://vk.com/cnppmyar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Рисунок 3" descr="free-png.ru-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59875" y="-243408"/>
            <a:ext cx="2484125" cy="19537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96752"/>
            <a:ext cx="7498080" cy="792088"/>
          </a:xfrm>
        </p:spPr>
        <p:txBody>
          <a:bodyPr/>
          <a:lstStyle/>
          <a:p>
            <a:pPr algn="ctr"/>
            <a:r>
              <a:rPr lang="ru-RU" dirty="0" smtClean="0"/>
              <a:t>Конкурсы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68052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Всероссийский конкурс сочинений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(сентябрь-октябрь)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Конкурс чтецов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(ноябрь)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Филологические чтения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(январь)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Отечество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(октябрь-ноябрь)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Без срока давности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(декабрь-январь)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Класс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(январь-апрель)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Первые шаги в науку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(апрель)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free-png.ru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59875" y="-243408"/>
            <a:ext cx="2484125" cy="19537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484784"/>
            <a:ext cx="7746064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Участие в конкурсах-акциях АССУЛ </a:t>
            </a:r>
            <a:endParaRPr lang="ru-RU" b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780928"/>
            <a:ext cx="8028384" cy="3467472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Юбилейные даты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«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Гриновская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регата»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«День славянской письменности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и культуры»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«Пушкинский диктант»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Рисунок 3" descr="free-png.ru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59875" y="-243408"/>
            <a:ext cx="2484125" cy="19537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268760"/>
            <a:ext cx="7962088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>Актуально! Изменения в ОГЭ-2024 </a:t>
            </a:r>
            <a:endParaRPr lang="ru-RU" b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988840"/>
            <a:ext cx="7890080" cy="48691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Итоговое собеседование по русскому языку.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dirty="0" smtClean="0"/>
              <a:t>По итогам анализа результатов выполнения заданий итогового собеседования была оптимизирована </a:t>
            </a:r>
            <a:r>
              <a:rPr lang="ru-RU" dirty="0" err="1" smtClean="0"/>
              <a:t>критериальная</a:t>
            </a:r>
            <a:r>
              <a:rPr lang="ru-RU" dirty="0" smtClean="0"/>
              <a:t> система их оценивания.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Русский язык.</a:t>
            </a:r>
          </a:p>
          <a:p>
            <a:pPr algn="just">
              <a:buNone/>
            </a:pPr>
            <a:r>
              <a:rPr lang="ru-RU" dirty="0" smtClean="0"/>
              <a:t>Скорректированы критерии оценивания развернутых ответов.</a:t>
            </a:r>
          </a:p>
          <a:p>
            <a:pPr algn="just">
              <a:buNone/>
            </a:pPr>
            <a:r>
              <a:rPr lang="ru-RU" dirty="0" smtClean="0"/>
              <a:t> Введены четыре новых задания с кратким ответом.</a:t>
            </a:r>
          </a:p>
          <a:p>
            <a:pPr>
              <a:buNone/>
            </a:pPr>
            <a:r>
              <a:rPr lang="ru-RU" b="1" dirty="0" smtClean="0"/>
              <a:t>Литература.</a:t>
            </a:r>
          </a:p>
          <a:p>
            <a:pPr algn="just">
              <a:buNone/>
            </a:pPr>
            <a:r>
              <a:rPr lang="ru-RU" dirty="0" smtClean="0"/>
              <a:t> Уточнена система оценивания выполнения заданий 1.1/1.2, 2.1/2.2, 3.1/3.2, а также 5.1–5.5 (в части оценивания грамотности). Максимальный первичный балл за работу изменён с 42 до 37 баллов.</a:t>
            </a:r>
            <a:endParaRPr lang="ru-RU" dirty="0"/>
          </a:p>
        </p:txBody>
      </p:sp>
      <p:pic>
        <p:nvPicPr>
          <p:cNvPr id="4" name="Рисунок 3" descr="free-png.ru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59875" y="-243408"/>
            <a:ext cx="2484125" cy="19537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/>
              </a:rPr>
              <a:t>Изменения в ОГЭ-2024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268760"/>
            <a:ext cx="7818072" cy="4979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Можно говорить о новой последовательности заданий второй части. Перед нами  структура, в которой прослеживается четкая лингвистическая логика: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4" name="Рисунок 3" descr="free-png.ru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59875" y="-243408"/>
            <a:ext cx="2484125" cy="1953772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15616" y="2257481"/>
          <a:ext cx="7848872" cy="4600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373235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2 – новое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Синтаксический анализ</a:t>
                      </a:r>
                    </a:p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(работа с микротекстом)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59852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3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8419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4 – новое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Пунктуационный анализ</a:t>
                      </a:r>
                      <a:endParaRPr lang="ru-RU" dirty="0"/>
                    </a:p>
                  </a:txBody>
                  <a:tcPr/>
                </a:tc>
              </a:tr>
              <a:tr h="378419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5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8419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6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Орфографический анализ</a:t>
                      </a:r>
                      <a:endParaRPr lang="ru-RU" dirty="0"/>
                    </a:p>
                  </a:txBody>
                  <a:tcPr/>
                </a:tc>
              </a:tr>
              <a:tr h="378419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7 – новое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8419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8 – новое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 речи</a:t>
                      </a:r>
                      <a:endParaRPr lang="ru-RU" dirty="0"/>
                    </a:p>
                  </a:txBody>
                  <a:tcPr/>
                </a:tc>
              </a:tr>
              <a:tr h="378419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9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8419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10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с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макротекстом</a:t>
                      </a:r>
                      <a:endParaRPr lang="ru-RU" dirty="0"/>
                    </a:p>
                  </a:txBody>
                  <a:tcPr/>
                </a:tc>
              </a:tr>
              <a:tr h="378419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11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84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12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96752"/>
            <a:ext cx="7746064" cy="8640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>Актуально! Изменения в ЕГЭ-2024 </a:t>
            </a:r>
            <a:endParaRPr lang="ru-RU" b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988840"/>
            <a:ext cx="7674056" cy="4259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Все изменения направлены на усиление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деятельностной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составляющей экзаменационных моделей: 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- применения умений и навыков анализа различной информации,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- решения практических задач, развернутого объяснения и аргументации.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Рисунок 3" descr="free-png.ru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59875" y="-243408"/>
            <a:ext cx="2484125" cy="19537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268760"/>
            <a:ext cx="7746064" cy="9361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>Актуально! Изменения в ЕГЭ-2024 </a:t>
            </a:r>
            <a:endParaRPr lang="ru-RU" b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276872"/>
            <a:ext cx="7962088" cy="432048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📝      ЕГЭ по русскому языку: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- Изменены формулировки заданий 13 и 14, система ответов представляет собой множественный выбор в виде цифр.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- При комментировании проблемы исходного текста в задании 27 участнику экзамена потребуется привести пример-аргумент на основе жизненного, читательского или историко-культурного опыта.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- Изменены системы оценивания заданий 8, 26, 27.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Рисунок 3" descr="free-png.ru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59875" y="-243408"/>
            <a:ext cx="2484125" cy="19537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268760"/>
            <a:ext cx="7746064" cy="9361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>Актуально! Изменения в ЕГЭ-2024 </a:t>
            </a:r>
            <a:endParaRPr lang="ru-RU" b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276872"/>
            <a:ext cx="7818072" cy="458112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📝   ЕГЭ по литературе: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- Сокращено количество заданий базового уровня сложности с кратким ответом с 7 до 6.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- Уточнена тема сочинения 11.4: вместо формулировки, дающей экзаменуемому возможность привлекать любые произведения для раскрытия темы, в формулировку включены имена трёх писателей-классиков, из которых требуется выбрать одного.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- Уточнены система и критерии оценивания ряда заданий, в критериях оценивания заданий с развернутым ответом повышены требования к грамотности.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Рисунок 3" descr="free-png.ru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59875" y="-243408"/>
            <a:ext cx="2484125" cy="19537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96752"/>
            <a:ext cx="792088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Новости образования. </a:t>
            </a:r>
            <a:br>
              <a:rPr lang="ru-RU" dirty="0" smtClean="0"/>
            </a:br>
            <a:r>
              <a:rPr lang="ru-RU" dirty="0" smtClean="0"/>
              <a:t>Золотой стандарт 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276872"/>
            <a:ext cx="7818072" cy="432048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 1 сентября во всех школах станы начинает действовать золотой стандарт знаний.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Для этого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Минпросвещения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РФ обновило ФГОС и ввело единый стандарт преподавания по шести предметам: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русскому языку,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литературе,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истории,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обществознанию,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географии,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ОБЖ.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free-png.ru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59875" y="-243408"/>
            <a:ext cx="2484125" cy="19537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96752"/>
            <a:ext cx="7498080" cy="864096"/>
          </a:xfrm>
        </p:spPr>
        <p:txBody>
          <a:bodyPr/>
          <a:lstStyle/>
          <a:p>
            <a:pPr algn="ctr"/>
            <a:r>
              <a:rPr lang="ru-RU" dirty="0" smtClean="0"/>
              <a:t>Новости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204864"/>
            <a:ext cx="7890080" cy="432048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 обновленных ФГОС появилось конкретное содержание образования по каждому предмету, обозначены ориентиры в части духовного и патриотического развития школьников, а также результаты, которых можно ожидать от детей.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Также в соответствии с новыми ФГОС в школьной программе увеличено количество учебных часов по русскому языку (с 54 до 61) и литературе (с 18 до 35). В программу включены произведения литературы советского периода: «Тихий Дон» Михаила Шолохова, «Молодая гвардия» Александра Фадеева, «Брестская крепость» Сергея Смирнова, «Горячий снег» Юрия Бондарева и другие.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Рисунок 3" descr="free-png.ru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59875" y="-243408"/>
            <a:ext cx="2484125" cy="19537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12776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Методическая тема РМО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708920"/>
            <a:ext cx="7776864" cy="2592288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«Совершенствование качества образования, обновление содержания и педагогических технологий в современных условиях»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free-png.ru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59875" y="-243408"/>
            <a:ext cx="2484125" cy="19537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052736"/>
            <a:ext cx="7498080" cy="864096"/>
          </a:xfrm>
        </p:spPr>
        <p:txBody>
          <a:bodyPr/>
          <a:lstStyle/>
          <a:p>
            <a:pPr algn="ctr"/>
            <a:r>
              <a:rPr lang="ru-RU" dirty="0" smtClean="0"/>
              <a:t>Новости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916832"/>
            <a:ext cx="8172400" cy="4680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11 класс не переходит на ФРП (рабочую программу оставляем ту, которая у нас была, т.к. она была написана на ступень).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8-9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классы переходят на ФРП, создаем ее в конструкторе, но титульный лист делаем так, как принято в Вашей школе. ID не должно быть на титульном листе. Это связано с тем, что мы не перешли в 8-9 классах на обновленный ФГОС, но занимаемся по ФРП.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Рисунок 3" descr="free-png.ru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59875" y="-243408"/>
            <a:ext cx="2484125" cy="19537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268760"/>
            <a:ext cx="81724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Изменения. Новая структура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492896"/>
            <a:ext cx="7890080" cy="37555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Министерство образования Ярославской области</a:t>
            </a:r>
            <a:endParaRPr lang="ru-RU" sz="3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Министр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 — Лобода Ирина Валентиновна</a:t>
            </a:r>
            <a:endParaRPr lang="ru-RU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Рисунок 3" descr="free-png.ru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59875" y="-243408"/>
            <a:ext cx="2484125" cy="19537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492896"/>
            <a:ext cx="7890080" cy="375550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6600" dirty="0" smtClean="0">
                <a:solidFill>
                  <a:schemeClr val="accent5">
                    <a:lumMod val="75000"/>
                  </a:schemeClr>
                </a:solidFill>
              </a:rPr>
              <a:t>Благодарю </a:t>
            </a:r>
          </a:p>
          <a:p>
            <a:pPr algn="ctr">
              <a:buNone/>
            </a:pPr>
            <a:r>
              <a:rPr lang="ru-RU" sz="6600" dirty="0" smtClean="0">
                <a:solidFill>
                  <a:schemeClr val="accent5">
                    <a:lumMod val="75000"/>
                  </a:schemeClr>
                </a:solidFill>
              </a:rPr>
              <a:t>за внимание!</a:t>
            </a:r>
            <a:endParaRPr lang="ru-RU" sz="66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Рисунок 3" descr="free-png.ru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59875" y="-243408"/>
            <a:ext cx="2484125" cy="19537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96752"/>
            <a:ext cx="749808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Задачи работы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772816"/>
            <a:ext cx="7818072" cy="54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-  внедрение новых подходов и технологий в  обучении русскому языку и литературе; 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-  повышение качества образования (совершенствование системы подготовки обучающихся  к ГИА, ВПР);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-  организация работы с одарёнными обучающимися (составление заданий для ВОШ,  школьный уровень);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-  повышение профессионального мастерства  через самообразование, участие в дистанционных заседаниях, семинарах, мастер- классах, профессиональных конкурсах,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вебинарах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различного уровня;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-  обобщение и распространение собственного педагогического опыта;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- изучение методических материалов по вопросам обновления содержания образования в рамках ФГОС.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free-png.ru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59875" y="-243408"/>
            <a:ext cx="2484125" cy="19537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052736"/>
            <a:ext cx="789008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>Новая форма работы 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  в 2023-2024 </a:t>
            </a:r>
            <a:r>
              <a:rPr lang="ru-RU" b="1" dirty="0" err="1" smtClean="0">
                <a:effectLst/>
              </a:rPr>
              <a:t>уч.году</a:t>
            </a:r>
            <a:endParaRPr lang="ru-RU" b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420888"/>
            <a:ext cx="7498080" cy="4176464"/>
          </a:xfrm>
        </p:spPr>
        <p:txBody>
          <a:bodyPr/>
          <a:lstStyle/>
          <a:p>
            <a:pPr algn="ctr">
              <a:buNone/>
            </a:pPr>
            <a:r>
              <a:rPr lang="ru-RU" b="1" i="1" dirty="0" err="1" smtClean="0">
                <a:solidFill>
                  <a:schemeClr val="accent5">
                    <a:lumMod val="75000"/>
                  </a:schemeClr>
                </a:solidFill>
              </a:rPr>
              <a:t>Видеозвонок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 в </a:t>
            </a:r>
            <a:r>
              <a:rPr lang="ru-RU" b="1" i="1" dirty="0" err="1" smtClean="0">
                <a:solidFill>
                  <a:schemeClr val="accent5">
                    <a:lumMod val="75000"/>
                  </a:schemeClr>
                </a:solidFill>
              </a:rPr>
              <a:t>Сферуме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 (по запросу)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Октябрь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Ноябрь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Январь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Март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Май </a:t>
            </a:r>
          </a:p>
          <a:p>
            <a:pPr algn="ctr">
              <a:buNone/>
            </a:pP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Время проведения - 15.30</a:t>
            </a:r>
            <a:endParaRPr lang="ru-RU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Рисунок 3" descr="free-png.ru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59875" y="-243408"/>
            <a:ext cx="2484125" cy="1953772"/>
          </a:xfrm>
          <a:prstGeom prst="rect">
            <a:avLst/>
          </a:prstGeom>
        </p:spPr>
      </p:pic>
      <p:pic>
        <p:nvPicPr>
          <p:cNvPr id="14338" name="Picture 2" descr="Сферу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356992"/>
            <a:ext cx="2160240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908720"/>
            <a:ext cx="7498080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Создание творческих групп по направлениям: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420888"/>
            <a:ext cx="7498080" cy="3827512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ru-RU" dirty="0" smtClean="0"/>
              <a:t>жюри конкурсных мероприятий,</a:t>
            </a:r>
          </a:p>
          <a:p>
            <a:pPr>
              <a:buNone/>
            </a:pPr>
            <a:r>
              <a:rPr lang="ru-RU" dirty="0" smtClean="0"/>
              <a:t>- составление олимпиадных заданий, </a:t>
            </a:r>
          </a:p>
          <a:p>
            <a:pPr>
              <a:buNone/>
            </a:pPr>
            <a:r>
              <a:rPr lang="ru-RU" dirty="0" smtClean="0"/>
              <a:t>- организация </a:t>
            </a:r>
            <a:r>
              <a:rPr lang="ru-RU" dirty="0" err="1" smtClean="0"/>
              <a:t>досуговой</a:t>
            </a:r>
            <a:r>
              <a:rPr lang="ru-RU" dirty="0" smtClean="0"/>
              <a:t> деятельности педагогов, </a:t>
            </a:r>
          </a:p>
          <a:p>
            <a:pPr>
              <a:buNone/>
            </a:pPr>
            <a:r>
              <a:rPr lang="ru-RU" dirty="0" smtClean="0"/>
              <a:t>- сопровождение молодых специалистов,</a:t>
            </a:r>
          </a:p>
          <a:p>
            <a:pPr>
              <a:buNone/>
            </a:pPr>
            <a:r>
              <a:rPr lang="ru-RU" dirty="0" smtClean="0"/>
              <a:t>- сопровождение проектной деятельности, </a:t>
            </a:r>
          </a:p>
          <a:p>
            <a:pPr>
              <a:buNone/>
            </a:pPr>
            <a:r>
              <a:rPr lang="ru-RU" dirty="0" smtClean="0"/>
              <a:t>- консультативная помощь по  вопросам, касающимся преподавания русского языка и литературы.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free-png.ru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59875" y="-243408"/>
            <a:ext cx="2484125" cy="19537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96752"/>
            <a:ext cx="7498080" cy="1008112"/>
          </a:xfrm>
        </p:spPr>
        <p:txBody>
          <a:bodyPr/>
          <a:lstStyle/>
          <a:p>
            <a:pPr algn="ctr"/>
            <a:r>
              <a:rPr lang="ru-RU" b="1" dirty="0" smtClean="0">
                <a:effectLst/>
              </a:rPr>
              <a:t>Сотрудничество с коллегами</a:t>
            </a:r>
            <a:endParaRPr lang="ru-RU" b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564904"/>
            <a:ext cx="7498080" cy="3683496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РМО по сопровождению детей с ОВЗ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hlinkClick r:id="rId2"/>
              </a:rPr>
              <a:t>https://sferum.ru/?p=messages&amp;join=AJQ1d09R8CaahvKpXYC/sUYR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РМО учителей логопедов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РМО учителей иностранного языка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РМО учителей начальных классов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Рисунок 3" descr="free-png.ru-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59875" y="-243408"/>
            <a:ext cx="2484125" cy="19537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060848"/>
            <a:ext cx="7746064" cy="2880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План семинаров</a:t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b="1" dirty="0" smtClean="0">
                <a:effectLst/>
              </a:rPr>
              <a:t>Методическая поддержка учителей русского языка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b="1" dirty="0" smtClean="0">
                <a:effectLst/>
              </a:rPr>
              <a:t>при введении и реализации обновленных ФГОС ООО и СОО»</a:t>
            </a:r>
            <a:endParaRPr lang="ru-RU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509120"/>
            <a:ext cx="7498080" cy="1739280"/>
          </a:xfrm>
        </p:spPr>
        <p:txBody>
          <a:bodyPr/>
          <a:lstStyle/>
          <a:p>
            <a:pPr algn="just">
              <a:buNone/>
            </a:pPr>
            <a:r>
              <a:rPr lang="en-US" b="1" dirty="0" smtClean="0">
                <a:hlinkClick r:id="rId2"/>
              </a:rPr>
              <a:t>https://edsoo.ru/metodicheskie-seminary/ms-russkij-yazyk-plan/</a:t>
            </a:r>
            <a:endParaRPr lang="ru-RU" b="1" dirty="0" smtClean="0"/>
          </a:p>
          <a:p>
            <a:pPr>
              <a:buNone/>
            </a:pPr>
            <a:endParaRPr lang="en-US" b="1" dirty="0" smtClean="0"/>
          </a:p>
          <a:p>
            <a:endParaRPr lang="ru-RU" dirty="0"/>
          </a:p>
        </p:txBody>
      </p:sp>
      <p:pic>
        <p:nvPicPr>
          <p:cNvPr id="4" name="Рисунок 3" descr="free-png.ru-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59875" y="-243408"/>
            <a:ext cx="2484125" cy="19537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96752"/>
            <a:ext cx="749808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>Методическая поддержка ИРО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276872"/>
            <a:ext cx="7746064" cy="397152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26 сентября  2023 года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 в 15.00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Вебинар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«Особенности системы оценивания в соответствии с требованиями обновленных ФГОС  ООО по русскому языку»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Ссылка на подключение: </a:t>
            </a:r>
          </a:p>
          <a:p>
            <a:pPr algn="ctr">
              <a:buNone/>
            </a:pPr>
            <a:r>
              <a:rPr lang="ru-RU" dirty="0" smtClean="0">
                <a:hlinkClick r:id="rId2"/>
              </a:rPr>
              <a:t>http://iro.vr.mirapolis.ru/mira/miravr/6087093624</a:t>
            </a:r>
            <a:endParaRPr lang="ru-RU" dirty="0"/>
          </a:p>
        </p:txBody>
      </p:sp>
      <p:pic>
        <p:nvPicPr>
          <p:cNvPr id="4" name="Рисунок 3" descr="free-png.ru-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59875" y="-243408"/>
            <a:ext cx="2484125" cy="19537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268760"/>
            <a:ext cx="749808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>Методическая поддержка ИРО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420888"/>
            <a:ext cx="7498080" cy="403244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27 сентября 2023 года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в 13.00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Вебинар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 «Итоговое сочинение: система подготовки обучающихся и критерии оценивания»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для учителей русского языка и литературы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Ссылка на подключение: 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hlinkClick r:id="rId2"/>
              </a:rPr>
              <a:t>http://iro.vr.mirapolis.ru/mira/miravr/8096166813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Рисунок 3" descr="free-png.ru-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59875" y="-243408"/>
            <a:ext cx="2484125" cy="19537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351</TotalTime>
  <Words>733</Words>
  <Application>Microsoft Office PowerPoint</Application>
  <PresentationFormat>Экран (4:3)</PresentationFormat>
  <Paragraphs>131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Солнцестояние</vt:lpstr>
      <vt:lpstr>Основные направления работы РМО учителей  русского  языка  и  литературы   в 2023-2024  учебном году. </vt:lpstr>
      <vt:lpstr>Методическая тема РМО</vt:lpstr>
      <vt:lpstr>Задачи работы: </vt:lpstr>
      <vt:lpstr>Новая форма работы    в 2023-2024 уч.году</vt:lpstr>
      <vt:lpstr>Создание творческих групп по направлениям: </vt:lpstr>
      <vt:lpstr>Сотрудничество с коллегами</vt:lpstr>
      <vt:lpstr>    План семинаров «Методическая поддержка учителей русского языка при введении и реализации обновленных ФГОС ООО и СОО»</vt:lpstr>
      <vt:lpstr>Методическая поддержка ИРО</vt:lpstr>
      <vt:lpstr>Методическая поддержка ИРО</vt:lpstr>
      <vt:lpstr>Методическая поддержка ИРО</vt:lpstr>
      <vt:lpstr>Конкурсы</vt:lpstr>
      <vt:lpstr> Участие в конкурсах-акциях АССУЛ </vt:lpstr>
      <vt:lpstr>Актуально! Изменения в ОГЭ-2024 </vt:lpstr>
      <vt:lpstr>Изменения в ОГЭ-2024</vt:lpstr>
      <vt:lpstr>Актуально! Изменения в ЕГЭ-2024 </vt:lpstr>
      <vt:lpstr>Актуально! Изменения в ЕГЭ-2024 </vt:lpstr>
      <vt:lpstr>Актуально! Изменения в ЕГЭ-2024 </vt:lpstr>
      <vt:lpstr>Новости образования.  Золотой стандарт знаний</vt:lpstr>
      <vt:lpstr>Новости образования</vt:lpstr>
      <vt:lpstr>Новости образования</vt:lpstr>
      <vt:lpstr> Изменения. Новая структура  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направления работы РМО учителей  русского  языка  и  литературы   в 2023-2024  учебном году. </dc:title>
  <dc:creator>LENOVO</dc:creator>
  <cp:lastModifiedBy>Windows User</cp:lastModifiedBy>
  <cp:revision>13</cp:revision>
  <dcterms:created xsi:type="dcterms:W3CDTF">2023-09-25T20:09:30Z</dcterms:created>
  <dcterms:modified xsi:type="dcterms:W3CDTF">2023-11-03T23:41:35Z</dcterms:modified>
</cp:coreProperties>
</file>