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8" r:id="rId6"/>
    <p:sldId id="269" r:id="rId7"/>
    <p:sldId id="281" r:id="rId8"/>
    <p:sldId id="282" r:id="rId9"/>
    <p:sldId id="280" r:id="rId10"/>
    <p:sldId id="286" r:id="rId11"/>
    <p:sldId id="287" r:id="rId12"/>
    <p:sldId id="288" r:id="rId13"/>
    <p:sldId id="271" r:id="rId14"/>
    <p:sldId id="260" r:id="rId15"/>
    <p:sldId id="263" r:id="rId16"/>
    <p:sldId id="283" r:id="rId17"/>
    <p:sldId id="284" r:id="rId18"/>
    <p:sldId id="279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&#1057;&#1077;&#1084;&#1080;&#1085;&#1072;&#1088;%2017.09.24.ppt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&#1057;&#1077;&#1084;&#1080;&#1085;&#1072;&#1088;%2017.09.24.ppt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&#1057;&#1077;&#1084;&#1080;&#1085;&#1072;&#1088;%2017.09.24.ppt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ferum.ru/?p=messages&amp;join=AJQ1d09R8CaahvKpXYC/sUY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iro.vr.mirapolis.ru/mira/miravr/4349272353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iro.vr.mirapolis.ru/mira/miravr/2498995277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iro.vr.mirapolis.ru/mira/miravr/2877862705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nppm.iro.yar.ru/?page_id=124" TargetMode="External"/><Relationship Id="rId2" Type="http://schemas.openxmlformats.org/officeDocument/2006/relationships/hyperlink" Target="https://vk.com/cnppmya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1484784"/>
            <a:ext cx="7848872" cy="2376264"/>
          </a:xfrm>
        </p:spPr>
        <p:txBody>
          <a:bodyPr>
            <a:noAutofit/>
          </a:bodyPr>
          <a:lstStyle/>
          <a:p>
            <a:pPr algn="ctr"/>
            <a:r>
              <a:rPr lang="ru-RU" sz="3600" i="1" dirty="0" smtClean="0"/>
              <a:t>«Организационные вопросы и направления  работы РМО учителей русского языка и литературы в 2024-2025 учебном году». 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91880" y="4437112"/>
            <a:ext cx="5328592" cy="936104"/>
          </a:xfrm>
        </p:spPr>
        <p:txBody>
          <a:bodyPr>
            <a:normAutofit fontScale="92500"/>
          </a:bodyPr>
          <a:lstStyle/>
          <a:p>
            <a:r>
              <a:rPr lang="ru-RU" sz="2400" i="1" dirty="0" smtClean="0"/>
              <a:t>Коршунова О.В., руководитель РМО учителей русского языка и литературы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Инструмент  учителя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/>
          <a:lstStyle/>
          <a:p>
            <a:pPr fontAlgn="base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Единое содержание общего образования:</a:t>
            </a:r>
          </a:p>
          <a:p>
            <a:pPr fontAlgn="base">
              <a:buNone/>
            </a:pPr>
            <a:endParaRPr lang="ru-RU" dirty="0" smtClean="0"/>
          </a:p>
          <a:p>
            <a:pPr fontAlgn="base">
              <a:buNone/>
            </a:pPr>
            <a:endParaRPr lang="ru-RU" dirty="0" smtClean="0"/>
          </a:p>
          <a:p>
            <a:pPr fontAlgn="base">
              <a:buNone/>
            </a:pPr>
            <a:r>
              <a:rPr lang="ru-RU" dirty="0" smtClean="0"/>
              <a:t>    ФИПИ:</a:t>
            </a:r>
          </a:p>
          <a:p>
            <a:pPr fontAlgn="base">
              <a:buNone/>
            </a:pPr>
            <a:r>
              <a:rPr lang="en-US" dirty="0" smtClean="0">
                <a:hlinkClick r:id="rId2" action="ppaction://hlinkpres?slideindex=1&amp;slidetitle="/>
              </a:rPr>
              <a:t>https://fipi.ru/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59632" y="3212976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hlinkClick r:id="rId2" action="ppaction://hlinkpres?slideindex=1&amp;slidetitle="/>
              </a:rPr>
              <a:t>https://edsoo.ru/mr-russkij-yazyk/</a:t>
            </a:r>
            <a:endParaRPr lang="ru-RU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 помощь учителю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2060848"/>
            <a:ext cx="7498080" cy="3251448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hlinkClick r:id="rId2" action="ppaction://hlinkpres?slideindex=1&amp;slidetitle="/>
              </a:rPr>
              <a:t>https://vk.com/video-13669251_456239165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2780928"/>
            <a:ext cx="73448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hlinkClick r:id="rId2" action="ppaction://hlinkpres?slideindex=1&amp;slidetitle="/>
              </a:rPr>
              <a:t>https://vk.com/wall-203695254_9137</a:t>
            </a:r>
            <a:endParaRPr lang="ru-RU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Плановые мероприятия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«Пушкинская тетрадь» (мастер-класс);</a:t>
            </a:r>
          </a:p>
          <a:p>
            <a:pPr>
              <a:buNone/>
            </a:pPr>
            <a:r>
              <a:rPr lang="ru-RU" dirty="0" smtClean="0"/>
              <a:t>«</a:t>
            </a:r>
            <a:r>
              <a:rPr lang="ru-RU" dirty="0" smtClean="0"/>
              <a:t>Э</a:t>
            </a:r>
            <a:r>
              <a:rPr lang="ru-RU" dirty="0" smtClean="0"/>
              <a:t>кскурсионная поездка»;</a:t>
            </a:r>
          </a:p>
          <a:p>
            <a:pPr>
              <a:buNone/>
            </a:pPr>
            <a:r>
              <a:rPr lang="ru-RU" dirty="0" smtClean="0"/>
              <a:t>Развитие читательской грамотности (открытые уроки);</a:t>
            </a:r>
          </a:p>
          <a:p>
            <a:pPr>
              <a:buNone/>
            </a:pPr>
            <a:r>
              <a:rPr lang="ru-RU" dirty="0" err="1" smtClean="0"/>
              <a:t>Видеозвонок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Работа в творческих группах;</a:t>
            </a:r>
          </a:p>
          <a:p>
            <a:pPr>
              <a:buNone/>
            </a:pPr>
            <a:r>
              <a:rPr lang="ru-RU" dirty="0" smtClean="0"/>
              <a:t>Подготовка к ГИА.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340768"/>
          </a:xfrm>
        </p:spPr>
        <p:txBody>
          <a:bodyPr/>
          <a:lstStyle/>
          <a:p>
            <a:pPr algn="ctr"/>
            <a:r>
              <a:rPr lang="ru-RU" dirty="0" smtClean="0"/>
              <a:t>Конкурсы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124744"/>
            <a:ext cx="7818072" cy="5544616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Всероссийский конкурс сочинений 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(сентябрь-октябрь)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Конкурс чтецов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дека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брь-ноябрь)</a:t>
            </a:r>
            <a:endParaRPr lang="ru-RU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Филологические чтения 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(январь)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Отечество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(октябрь-ноябрь)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Без срока давности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(декабрь-январь)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Класс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(январь-апрель)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Первые шаги в науку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(апрель)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484784"/>
            <a:ext cx="7746064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/>
              </a:rPr>
              <a:t/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Участие в конкурсах-акциях АССУЛ </a:t>
            </a:r>
            <a:r>
              <a:rPr lang="ru-RU" b="1" dirty="0" smtClean="0">
                <a:effectLst/>
              </a:rPr>
              <a:t/>
            </a:r>
            <a:br>
              <a:rPr lang="ru-RU" b="1" dirty="0" smtClean="0">
                <a:effectLst/>
              </a:rPr>
            </a:br>
            <a:endParaRPr lang="ru-RU" b="1" dirty="0"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2780928"/>
            <a:ext cx="8028384" cy="3467472"/>
          </a:xfrm>
        </p:spPr>
        <p:txBody>
          <a:bodyPr/>
          <a:lstStyle/>
          <a:p>
            <a:pPr algn="ctr">
              <a:buNone/>
            </a:pP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hlinkClick r:id="rId2" action="ppaction://hlinkpres?slideindex=1&amp;slidetitle="/>
              </a:rPr>
              <a:t>https://uchitel-slovesnik.ru/activities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962088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/>
              </a:rPr>
              <a:t>Актуально! Изменения в </a:t>
            </a:r>
            <a:r>
              <a:rPr lang="ru-RU" b="1" dirty="0" smtClean="0">
                <a:effectLst/>
              </a:rPr>
              <a:t>ОГЭ-2025 </a:t>
            </a:r>
            <a:endParaRPr lang="ru-RU" b="1" dirty="0"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268760"/>
            <a:ext cx="7890080" cy="55892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dirty="0" smtClean="0"/>
              <a:t>Итоговое собеседование по русскому языку.</a:t>
            </a:r>
          </a:p>
          <a:p>
            <a:pPr>
              <a:lnSpc>
                <a:spcPct val="120000"/>
              </a:lnSpc>
              <a:buNone/>
            </a:pPr>
            <a:r>
              <a:rPr lang="ru-RU" sz="2400" b="1" dirty="0" smtClean="0"/>
              <a:t> </a:t>
            </a:r>
            <a:r>
              <a:rPr lang="ru-RU" sz="2400" dirty="0" smtClean="0"/>
              <a:t>За диалог (задание 4) теперь можно получить 3 балла вместо 2.</a:t>
            </a:r>
          </a:p>
          <a:p>
            <a:pPr>
              <a:lnSpc>
                <a:spcPct val="120000"/>
              </a:lnSpc>
              <a:buNone/>
            </a:pPr>
            <a:r>
              <a:rPr lang="ru-RU" sz="2400" dirty="0" smtClean="0"/>
              <a:t>Оценка </a:t>
            </a:r>
            <a:r>
              <a:rPr lang="ru-RU" sz="2400" dirty="0" smtClean="0"/>
              <a:t>качества речи снижена на 1 балл — максимально за связную беседу можно получить 7 баллов.</a:t>
            </a:r>
          </a:p>
          <a:p>
            <a:pPr>
              <a:lnSpc>
                <a:spcPct val="120000"/>
              </a:lnSpc>
              <a:buNone/>
            </a:pPr>
            <a:r>
              <a:rPr lang="ru-RU" sz="2400" dirty="0" smtClean="0"/>
              <a:t>Критерий </a:t>
            </a:r>
            <a:r>
              <a:rPr lang="ru-RU" sz="2400" dirty="0" smtClean="0"/>
              <a:t>«богатство речи» был исключён, однако эксперт всё равно будет учитывать речевые ошибки.</a:t>
            </a:r>
          </a:p>
          <a:p>
            <a:pPr>
              <a:lnSpc>
                <a:spcPct val="120000"/>
              </a:lnSpc>
              <a:buNone/>
            </a:pPr>
            <a:r>
              <a:rPr lang="ru-RU" sz="2400" dirty="0" smtClean="0"/>
              <a:t>Итоговое </a:t>
            </a:r>
            <a:r>
              <a:rPr lang="ru-RU" sz="2400" dirty="0" smtClean="0"/>
              <a:t>количество баллов за экзамен остаётся неизменным — 20. Для «зачёта» нужно набрать не менее 10 баллов</a:t>
            </a:r>
            <a:r>
              <a:rPr lang="ru-RU" sz="2400" dirty="0" smtClean="0"/>
              <a:t>.</a:t>
            </a: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7818072" cy="119675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/>
              </a:rPr>
              <a:t>Актуально! Изменения в ОГЭ-2025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980728"/>
            <a:ext cx="7962088" cy="587727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5100" b="1" dirty="0" smtClean="0"/>
              <a:t>Русский язык.</a:t>
            </a:r>
          </a:p>
          <a:p>
            <a:pPr>
              <a:buNone/>
            </a:pPr>
            <a:r>
              <a:rPr lang="ru-RU" sz="5100" dirty="0" smtClean="0"/>
              <a:t>Понятие «пример» теперь не делится на иллюстрацию и аргумент — любое использование текста может считаться полноценным примером.</a:t>
            </a:r>
          </a:p>
          <a:p>
            <a:pPr>
              <a:buNone/>
            </a:pPr>
            <a:r>
              <a:rPr lang="ru-RU" sz="5100" dirty="0" smtClean="0"/>
              <a:t>Сняты </a:t>
            </a:r>
            <a:r>
              <a:rPr lang="ru-RU" sz="5100" dirty="0" smtClean="0"/>
              <a:t>ограничения на обращение к прочитанному тексту: можно цитировать, указывать номера предложений, пересказывать.</a:t>
            </a:r>
          </a:p>
          <a:p>
            <a:pPr>
              <a:buNone/>
            </a:pPr>
            <a:r>
              <a:rPr lang="ru-RU" sz="5100" dirty="0" smtClean="0"/>
              <a:t>В </a:t>
            </a:r>
            <a:r>
              <a:rPr lang="ru-RU" sz="5100" dirty="0" smtClean="0"/>
              <a:t>задании 13.1 цитата на лингвистическую тему заменена вопросом.</a:t>
            </a:r>
          </a:p>
          <a:p>
            <a:pPr>
              <a:buNone/>
            </a:pPr>
            <a:r>
              <a:rPr lang="ru-RU" sz="5100" dirty="0" smtClean="0"/>
              <a:t>В </a:t>
            </a:r>
            <a:r>
              <a:rPr lang="ru-RU" sz="5100" dirty="0" smtClean="0"/>
              <a:t>задании 13.3 теперь можно приводить примеры только из прочитанного текста, но запрещено использовать примеры из комиксов, </a:t>
            </a:r>
            <a:r>
              <a:rPr lang="ru-RU" sz="5100" dirty="0" err="1" smtClean="0"/>
              <a:t>аниме</a:t>
            </a:r>
            <a:r>
              <a:rPr lang="ru-RU" sz="5100" dirty="0" smtClean="0"/>
              <a:t>, </a:t>
            </a:r>
            <a:r>
              <a:rPr lang="ru-RU" sz="5100" dirty="0" err="1" smtClean="0"/>
              <a:t>манги</a:t>
            </a:r>
            <a:r>
              <a:rPr lang="ru-RU" sz="5100" dirty="0" smtClean="0"/>
              <a:t>, </a:t>
            </a:r>
            <a:r>
              <a:rPr lang="ru-RU" sz="5100" dirty="0" err="1" smtClean="0"/>
              <a:t>фанфиков</a:t>
            </a:r>
            <a:r>
              <a:rPr lang="ru-RU" sz="5100" dirty="0" smtClean="0"/>
              <a:t> и компьютерных игр.</a:t>
            </a:r>
          </a:p>
          <a:p>
            <a:pPr>
              <a:buNone/>
            </a:pPr>
            <a:r>
              <a:rPr lang="ru-RU" sz="5100" dirty="0" smtClean="0"/>
              <a:t>Внесены </a:t>
            </a:r>
            <a:r>
              <a:rPr lang="ru-RU" sz="5100" dirty="0" smtClean="0"/>
              <a:t>уточнения в формулировки заданий 13.1, 13.2 и 13.3, а также в систему оценивания.</a:t>
            </a:r>
          </a:p>
          <a:p>
            <a:pPr>
              <a:buNone/>
            </a:pPr>
            <a:r>
              <a:rPr lang="ru-RU" sz="5100" dirty="0" smtClean="0"/>
              <a:t>По </a:t>
            </a:r>
            <a:r>
              <a:rPr lang="ru-RU" sz="5100" dirty="0" smtClean="0"/>
              <a:t>критерию «Грамотность» теперь нельзя допустить ни одной ошибки. Максимальный первичный балл увеличен с 33 до 37.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7818072" cy="112474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/>
              </a:rPr>
              <a:t>Актуально! Изменения в </a:t>
            </a:r>
            <a:r>
              <a:rPr lang="ru-RU" b="1" dirty="0" smtClean="0">
                <a:effectLst/>
              </a:rPr>
              <a:t>2025 году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268760"/>
            <a:ext cx="7890080" cy="558924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4400" b="1" dirty="0" smtClean="0"/>
              <a:t>Литература</a:t>
            </a:r>
          </a:p>
          <a:p>
            <a:pPr>
              <a:buNone/>
            </a:pPr>
            <a:r>
              <a:rPr lang="ru-RU" dirty="0" smtClean="0"/>
              <a:t>Обновились </a:t>
            </a:r>
            <a:r>
              <a:rPr lang="ru-RU" dirty="0" smtClean="0"/>
              <a:t>только критерии оценивания ряда вопросов:</a:t>
            </a:r>
          </a:p>
          <a:p>
            <a:pPr algn="just"/>
            <a:r>
              <a:rPr lang="ru-RU" dirty="0" smtClean="0"/>
              <a:t>В </a:t>
            </a:r>
            <a:r>
              <a:rPr lang="ru-RU" b="1" dirty="0" smtClean="0"/>
              <a:t>первой части</a:t>
            </a:r>
            <a:r>
              <a:rPr lang="ru-RU" dirty="0" smtClean="0"/>
              <a:t> экзамена уточнили критерий «Логичность, соблюдение речевых и грамматических норм». Теперь логические, речевые и грамматические ошибки будут учитываться вместе — вне зависимости от их вида. Если ошибок нет, по этому критерию дадут 2 балла, если суммарно допущены одна-две — 1 балл, больше двух — 0 баллов.</a:t>
            </a:r>
          </a:p>
          <a:p>
            <a:pPr algn="just"/>
            <a:r>
              <a:rPr lang="ru-RU" dirty="0" smtClean="0"/>
              <a:t>Причем баллы выставляются не за всю первую часть, а за каждый вопрос — с первого по четвертый. Так что, если во время подготовки к экзамену вы замечаете за собой одни и те же ошибки, стоит уделить им особое внимание — иначе рискуете потерять баллы на каждом задании.</a:t>
            </a:r>
          </a:p>
          <a:p>
            <a:r>
              <a:rPr lang="ru-RU" dirty="0" smtClean="0"/>
              <a:t>Во </a:t>
            </a:r>
            <a:r>
              <a:rPr lang="ru-RU" b="1" dirty="0" smtClean="0"/>
              <a:t>второй части</a:t>
            </a:r>
            <a:r>
              <a:rPr lang="ru-RU" dirty="0" smtClean="0"/>
              <a:t> уточнили критерии К6 и К7, оценивающие соблюдение орфографических и пунктуационных норм. Теперь в задании 5 можно допускать больше </a:t>
            </a:r>
            <a:r>
              <a:rPr lang="ru-RU" dirty="0" smtClean="0"/>
              <a:t>ошибок. Если </a:t>
            </a:r>
            <a:r>
              <a:rPr lang="ru-RU" dirty="0" smtClean="0"/>
              <a:t>в прошлом году по давали по 1 баллу при отсутствии или одной-двух ошибках, то теперь тот же балл дадут даже при четырех ошибках. Но за пять и больше поставят уже 0 баллов, так что не стоит пренебрегать правописанием и правилами препинания.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2492896"/>
            <a:ext cx="7890080" cy="3755504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 </a:t>
            </a:r>
            <a:r>
              <a:rPr lang="ru-RU" sz="6600" dirty="0" smtClean="0">
                <a:solidFill>
                  <a:schemeClr val="accent5">
                    <a:lumMod val="75000"/>
                  </a:schemeClr>
                </a:solidFill>
              </a:rPr>
              <a:t>Благодарю </a:t>
            </a:r>
          </a:p>
          <a:p>
            <a:pPr algn="ctr">
              <a:buNone/>
            </a:pPr>
            <a:r>
              <a:rPr lang="ru-RU" sz="6600" dirty="0" smtClean="0">
                <a:solidFill>
                  <a:schemeClr val="accent5">
                    <a:lumMod val="75000"/>
                  </a:schemeClr>
                </a:solidFill>
              </a:rPr>
              <a:t>за внимание!</a:t>
            </a:r>
            <a:endParaRPr lang="ru-RU" sz="66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412776"/>
            <a:ext cx="749808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Методическая тема РМО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2708920"/>
            <a:ext cx="7920880" cy="345638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i="1" dirty="0" smtClean="0">
                <a:solidFill>
                  <a:srgbClr val="002060"/>
                </a:solidFill>
              </a:rPr>
              <a:t>«Новые подходы к образованию как основной способ формирования и оценки читательской  грамотности  на уроках и во внеурочной </a:t>
            </a:r>
            <a:r>
              <a:rPr lang="ru-RU" sz="3600" b="1" i="1" dirty="0" smtClean="0">
                <a:solidFill>
                  <a:srgbClr val="002060"/>
                </a:solidFill>
              </a:rPr>
              <a:t>деятельности»</a:t>
            </a:r>
            <a:endParaRPr lang="ru-RU" sz="36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60648"/>
            <a:ext cx="7498080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Задачи работы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052736"/>
            <a:ext cx="7818072" cy="612068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 </a:t>
            </a:r>
            <a:r>
              <a:rPr lang="ru-RU" dirty="0" smtClean="0"/>
              <a:t>Совершенствование уровня педагогического мастерства учителей, поиск новых форм, приемов и методов урочной и внеклассной деятельности, способствующих формированию читательской грамотности.</a:t>
            </a:r>
          </a:p>
          <a:p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smtClean="0"/>
              <a:t>Планирование, проектирование уроков, внеклассных мероприятий, направленных на развитие читательской грамотности обучающихся, языковой функциональной грамотности, а также на развитие </a:t>
            </a:r>
            <a:r>
              <a:rPr lang="ru-RU" dirty="0" err="1" smtClean="0"/>
              <a:t>креативного</a:t>
            </a:r>
            <a:r>
              <a:rPr lang="ru-RU" dirty="0" smtClean="0"/>
              <a:t> мышления как компонента функциональной грамотности.</a:t>
            </a:r>
          </a:p>
          <a:p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smtClean="0"/>
              <a:t>Систематизация работы РМО по выявлению, обобщению и распространению педагогического опыта творчески работающих учителей через мастер-классы, практические занятия, семинары.</a:t>
            </a:r>
          </a:p>
          <a:p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smtClean="0"/>
              <a:t>Изучение требований к предметной, профессиональной компетентности учителя русского языка, соответствие им.</a:t>
            </a:r>
          </a:p>
          <a:p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smtClean="0"/>
              <a:t>Создание условий для системной подготовки обучающихся к выполнению заданий ЕГЭ и ОГЭ по русскому языку и литературе.</a:t>
            </a:r>
          </a:p>
          <a:p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smtClean="0"/>
              <a:t>Совершенствование работы с одарёнными и мотивированными обучающимися и обучающимися с ОВЗ.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908720"/>
            <a:ext cx="7498080" cy="201622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Создание творческих групп по направлениям: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420888"/>
            <a:ext cx="7498080" cy="3827512"/>
          </a:xfrm>
        </p:spPr>
        <p:txBody>
          <a:bodyPr>
            <a:normAutofit fontScale="70000" lnSpcReduction="20000"/>
          </a:bodyPr>
          <a:lstStyle/>
          <a:p>
            <a:pPr>
              <a:buFontTx/>
              <a:buChar char="-"/>
            </a:pPr>
            <a:r>
              <a:rPr lang="ru-RU" dirty="0" smtClean="0"/>
              <a:t>жюри конкурсных мероприятий,</a:t>
            </a:r>
          </a:p>
          <a:p>
            <a:pPr>
              <a:buNone/>
            </a:pPr>
            <a:r>
              <a:rPr lang="ru-RU" dirty="0" smtClean="0"/>
              <a:t>- составление олимпиадных заданий, </a:t>
            </a:r>
          </a:p>
          <a:p>
            <a:pPr>
              <a:buNone/>
            </a:pPr>
            <a:r>
              <a:rPr lang="ru-RU" dirty="0" smtClean="0"/>
              <a:t>- организация </a:t>
            </a:r>
            <a:r>
              <a:rPr lang="ru-RU" dirty="0" err="1" smtClean="0"/>
              <a:t>досуговой</a:t>
            </a:r>
            <a:r>
              <a:rPr lang="ru-RU" dirty="0" smtClean="0"/>
              <a:t> деятельности педагогов, </a:t>
            </a:r>
          </a:p>
          <a:p>
            <a:pPr>
              <a:buFontTx/>
              <a:buChar char="-"/>
            </a:pPr>
            <a:r>
              <a:rPr lang="ru-RU" dirty="0" smtClean="0"/>
              <a:t>сопровождение </a:t>
            </a:r>
            <a:r>
              <a:rPr lang="ru-RU" dirty="0" smtClean="0"/>
              <a:t>молодых специалистов</a:t>
            </a:r>
            <a:r>
              <a:rPr lang="ru-RU" dirty="0" smtClean="0"/>
              <a:t>,</a:t>
            </a:r>
          </a:p>
          <a:p>
            <a:pPr>
              <a:buFontTx/>
              <a:buChar char="-"/>
            </a:pPr>
            <a:r>
              <a:rPr lang="ru-RU" dirty="0" smtClean="0"/>
              <a:t>создание  копилки интересных разработок по русскому языку и литературе, </a:t>
            </a:r>
          </a:p>
          <a:p>
            <a:pPr>
              <a:buFontTx/>
              <a:buChar char="-"/>
            </a:pPr>
            <a:r>
              <a:rPr lang="ru-RU" dirty="0" smtClean="0"/>
              <a:t>в</a:t>
            </a:r>
            <a:r>
              <a:rPr lang="ru-RU" dirty="0" smtClean="0"/>
              <a:t>нутрифирменное обучение,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- сопровождение проектной деятельности, </a:t>
            </a:r>
          </a:p>
          <a:p>
            <a:pPr>
              <a:buNone/>
            </a:pPr>
            <a:r>
              <a:rPr lang="ru-RU" dirty="0" smtClean="0"/>
              <a:t>- консультативная помощь по  вопросам, касающимся преподавания русского языка и литературы.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196752"/>
            <a:ext cx="7498080" cy="1008112"/>
          </a:xfrm>
        </p:spPr>
        <p:txBody>
          <a:bodyPr/>
          <a:lstStyle/>
          <a:p>
            <a:pPr algn="ctr"/>
            <a:r>
              <a:rPr lang="ru-RU" b="1" dirty="0" smtClean="0">
                <a:effectLst/>
              </a:rPr>
              <a:t>Сотрудничество с коллегами</a:t>
            </a:r>
            <a:endParaRPr lang="ru-RU" b="1" dirty="0"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564904"/>
            <a:ext cx="7498080" cy="3683496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РМО по сопровождению детей с ОВЗ</a:t>
            </a:r>
          </a:p>
          <a:p>
            <a:pPr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hlinkClick r:id="rId2"/>
              </a:rPr>
              <a:t>https://sferum.ru/?p=messages&amp;join=AJQ1d09R8CaahvKpXYC/sUYR</a:t>
            </a: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РМО учителей логопедов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РМО учителей иностранного языка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РМО учителей начальных классов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332656"/>
            <a:ext cx="7498080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/>
              </a:rPr>
              <a:t>Методическая поддержка ИРО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556792"/>
            <a:ext cx="8460432" cy="469160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err="1" smtClean="0"/>
              <a:t>Сферум</a:t>
            </a:r>
            <a:r>
              <a:rPr lang="ru-RU" b="1" dirty="0" smtClean="0"/>
              <a:t> . Филологи - 76</a:t>
            </a:r>
          </a:p>
          <a:p>
            <a:pPr algn="ctr">
              <a:buNone/>
            </a:pPr>
            <a:r>
              <a:rPr lang="ru-RU" b="1" dirty="0" smtClean="0"/>
              <a:t>19 </a:t>
            </a:r>
            <a:r>
              <a:rPr lang="ru-RU" b="1" dirty="0" smtClean="0"/>
              <a:t>сентября 2024 года в 15.00</a:t>
            </a:r>
            <a:br>
              <a:rPr lang="ru-RU" b="1" dirty="0" smtClean="0"/>
            </a:br>
            <a:r>
              <a:rPr lang="ru-RU" b="1" dirty="0" err="1" smtClean="0"/>
              <a:t>Вебинар</a:t>
            </a:r>
            <a:r>
              <a:rPr lang="ru-RU" dirty="0" smtClean="0"/>
              <a:t> «Обучение детей-мигрантов, слабо владеющих или не владеющих русским языком»</a:t>
            </a:r>
            <a:br>
              <a:rPr lang="ru-RU" dirty="0" smtClean="0"/>
            </a:br>
            <a:r>
              <a:rPr lang="ru-RU" dirty="0" smtClean="0"/>
              <a:t>(Учителя русского языка и </a:t>
            </a:r>
            <a:r>
              <a:rPr lang="ru-RU" dirty="0" smtClean="0"/>
              <a:t>литературы)</a:t>
            </a:r>
          </a:p>
          <a:p>
            <a:pPr algn="ctr">
              <a:buNone/>
            </a:pPr>
            <a:r>
              <a:rPr lang="ru-RU" dirty="0" smtClean="0"/>
              <a:t>      </a:t>
            </a:r>
            <a:r>
              <a:rPr lang="ru-RU" dirty="0" err="1" smtClean="0"/>
              <a:t>Cсылка</a:t>
            </a:r>
            <a:r>
              <a:rPr lang="ru-RU" dirty="0" smtClean="0"/>
              <a:t> </a:t>
            </a:r>
            <a:r>
              <a:rPr lang="ru-RU" dirty="0" smtClean="0"/>
              <a:t>для </a:t>
            </a:r>
            <a:r>
              <a:rPr lang="ru-RU" dirty="0" smtClean="0"/>
              <a:t>подключения</a:t>
            </a:r>
            <a:r>
              <a:rPr lang="ru-RU" dirty="0" smtClean="0"/>
              <a:t>: </a:t>
            </a:r>
            <a:endParaRPr lang="ru-RU" dirty="0" smtClean="0"/>
          </a:p>
          <a:p>
            <a:pPr>
              <a:buNone/>
            </a:pPr>
            <a:r>
              <a:rPr lang="ru-RU" dirty="0" smtClean="0">
                <a:hlinkClick r:id="rId2"/>
              </a:rPr>
              <a:t>       </a:t>
            </a:r>
            <a:r>
              <a:rPr lang="ru-RU" sz="2800" dirty="0" smtClean="0">
                <a:hlinkClick r:id="rId2"/>
              </a:rPr>
              <a:t>http</a:t>
            </a:r>
            <a:r>
              <a:rPr lang="ru-RU" sz="2800" dirty="0" smtClean="0">
                <a:hlinkClick r:id="rId2"/>
              </a:rPr>
              <a:t>://iro.vr.mirapolis.ru/mira/miravr/4349272353</a:t>
            </a:r>
            <a:endParaRPr lang="ru-RU" sz="2800" dirty="0" smtClean="0"/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/>
              </a:rPr>
              <a:t>Методическая поддержка ИРО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          23 </a:t>
            </a:r>
            <a:r>
              <a:rPr lang="ru-RU" b="1" dirty="0" smtClean="0"/>
              <a:t>сентября 2024 года в 15.00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 err="1" smtClean="0"/>
              <a:t>Вебинар</a:t>
            </a:r>
            <a:r>
              <a:rPr lang="ru-RU" b="1" dirty="0" smtClean="0"/>
              <a:t> </a:t>
            </a:r>
            <a:r>
              <a:rPr lang="ru-RU" dirty="0" smtClean="0"/>
              <a:t>«ВПР 2024: </a:t>
            </a:r>
            <a:r>
              <a:rPr lang="ru-RU" dirty="0" smtClean="0"/>
              <a:t>анализ </a:t>
            </a:r>
            <a:r>
              <a:rPr lang="ru-RU" dirty="0" smtClean="0"/>
              <a:t>результатов» 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 (Учителя русского языка и литературы)</a:t>
            </a:r>
            <a:br>
              <a:rPr lang="ru-RU" dirty="0" smtClean="0"/>
            </a:br>
            <a:r>
              <a:rPr lang="ru-RU" dirty="0" err="1" smtClean="0"/>
              <a:t>Cсылка</a:t>
            </a:r>
            <a:r>
              <a:rPr lang="ru-RU" dirty="0" smtClean="0"/>
              <a:t> для </a:t>
            </a:r>
            <a:r>
              <a:rPr lang="ru-RU" dirty="0" smtClean="0"/>
              <a:t>подключения</a:t>
            </a:r>
            <a:r>
              <a:rPr lang="ru-RU" dirty="0" smtClean="0"/>
              <a:t>: </a:t>
            </a:r>
            <a:endParaRPr lang="ru-RU" dirty="0" smtClean="0"/>
          </a:p>
          <a:p>
            <a:pPr>
              <a:buNone/>
            </a:pPr>
            <a:r>
              <a:rPr lang="ru-RU" sz="2800" dirty="0" smtClean="0">
                <a:hlinkClick r:id="rId2"/>
              </a:rPr>
              <a:t>http</a:t>
            </a:r>
            <a:r>
              <a:rPr lang="ru-RU" sz="2800" dirty="0" smtClean="0">
                <a:hlinkClick r:id="rId2"/>
              </a:rPr>
              <a:t>://iro.vr.mirapolis.ru/mira/miravr/2498995277</a:t>
            </a:r>
            <a:r>
              <a:rPr lang="ru-RU" sz="2800" dirty="0" smtClean="0"/>
              <a:t> 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/>
              </a:rPr>
              <a:t>Методическая поддержка ИРО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447800"/>
            <a:ext cx="8388424" cy="4800600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     30 </a:t>
            </a:r>
            <a:r>
              <a:rPr lang="ru-RU" b="1" dirty="0" smtClean="0"/>
              <a:t>сентября 2024 года в 15.00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err="1" smtClean="0"/>
              <a:t>Вебинар</a:t>
            </a:r>
            <a:r>
              <a:rPr lang="ru-RU" dirty="0" smtClean="0"/>
              <a:t> «Анализ результатов ГИА-2024 по русскому языку</a:t>
            </a:r>
            <a:r>
              <a:rPr lang="ru-RU" dirty="0" smtClean="0"/>
              <a:t>»</a:t>
            </a:r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dirty="0" smtClean="0"/>
              <a:t>(Учителя русского языка и литературы)</a:t>
            </a:r>
            <a:br>
              <a:rPr lang="ru-RU" dirty="0" smtClean="0"/>
            </a:br>
            <a:r>
              <a:rPr lang="ru-RU" dirty="0" err="1" smtClean="0"/>
              <a:t>Cсылка</a:t>
            </a:r>
            <a:r>
              <a:rPr lang="ru-RU" dirty="0" smtClean="0"/>
              <a:t> для подключения:</a:t>
            </a:r>
            <a:br>
              <a:rPr lang="ru-RU" dirty="0" smtClean="0"/>
            </a:br>
            <a:r>
              <a:rPr lang="ru-RU" sz="2800" dirty="0" smtClean="0">
                <a:hlinkClick r:id="rId2"/>
              </a:rPr>
              <a:t>http://iro.vr.mirapolis.ru/mira/miravr/2877862705</a:t>
            </a:r>
            <a:endParaRPr lang="ru-RU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404664"/>
            <a:ext cx="7498080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/>
              </a:rPr>
              <a:t>Методическая поддержка ИРО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628800"/>
            <a:ext cx="7746064" cy="4619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ЦНППМ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центр непрерывного повышения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профессионального мастерства педагогических работников</a:t>
            </a: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Ярославская область</a:t>
            </a:r>
          </a:p>
          <a:p>
            <a:pPr algn="ctr">
              <a:buNone/>
            </a:pPr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vk.com/cnppmyar</a:t>
            </a:r>
            <a:endParaRPr lang="ru-RU" dirty="0" smtClean="0"/>
          </a:p>
          <a:p>
            <a:pPr algn="ctr">
              <a:buNone/>
            </a:pPr>
            <a:r>
              <a:rPr lang="en-US" dirty="0" smtClean="0">
                <a:hlinkClick r:id="rId3"/>
              </a:rPr>
              <a:t>http://cnppm.iro.yar.ru/?page_id=124</a:t>
            </a:r>
            <a:endParaRPr lang="ru-RU" dirty="0" smtClean="0"/>
          </a:p>
          <a:p>
            <a:pPr algn="ctr">
              <a:buNone/>
            </a:pP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271</TotalTime>
  <Words>623</Words>
  <Application>Microsoft Office PowerPoint</Application>
  <PresentationFormat>Экран (4:3)</PresentationFormat>
  <Paragraphs>104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Солнцестояние</vt:lpstr>
      <vt:lpstr>«Организационные вопросы и направления  работы РМО учителей русского языка и литературы в 2024-2025 учебном году». </vt:lpstr>
      <vt:lpstr>Методическая тема РМО</vt:lpstr>
      <vt:lpstr>Задачи работы: </vt:lpstr>
      <vt:lpstr>Создание творческих групп по направлениям: </vt:lpstr>
      <vt:lpstr>Сотрудничество с коллегами</vt:lpstr>
      <vt:lpstr>Методическая поддержка ИРО</vt:lpstr>
      <vt:lpstr>Методическая поддержка ИРО</vt:lpstr>
      <vt:lpstr>Методическая поддержка ИРО</vt:lpstr>
      <vt:lpstr>Методическая поддержка ИРО</vt:lpstr>
      <vt:lpstr>Инструмент  учителя </vt:lpstr>
      <vt:lpstr>В помощь учителю</vt:lpstr>
      <vt:lpstr>Плановые мероприятия</vt:lpstr>
      <vt:lpstr>Конкурсы</vt:lpstr>
      <vt:lpstr> Участие в конкурсах-акциях АССУЛ  </vt:lpstr>
      <vt:lpstr>Актуально! Изменения в ОГЭ-2025 </vt:lpstr>
      <vt:lpstr>Актуально! Изменения в ОГЭ-2025 </vt:lpstr>
      <vt:lpstr>Актуально! Изменения в 2025 году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направления работы РМО учителей  русского  языка  и  литературы   в 2023-2024  учебном году. </dc:title>
  <dc:creator>LENOVO</dc:creator>
  <cp:lastModifiedBy>Windows User</cp:lastModifiedBy>
  <cp:revision>18</cp:revision>
  <dcterms:created xsi:type="dcterms:W3CDTF">2023-09-25T20:09:30Z</dcterms:created>
  <dcterms:modified xsi:type="dcterms:W3CDTF">2024-09-16T22:14:29Z</dcterms:modified>
</cp:coreProperties>
</file>