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80" r:id="rId1"/>
  </p:sldMasterIdLst>
  <p:notesMasterIdLst>
    <p:notesMasterId r:id="rId16"/>
  </p:notesMasterIdLst>
  <p:sldIdLst>
    <p:sldId id="256" r:id="rId2"/>
    <p:sldId id="303" r:id="rId3"/>
    <p:sldId id="305" r:id="rId4"/>
    <p:sldId id="261" r:id="rId5"/>
    <p:sldId id="263" r:id="rId6"/>
    <p:sldId id="290" r:id="rId7"/>
    <p:sldId id="307" r:id="rId8"/>
    <p:sldId id="308" r:id="rId9"/>
    <p:sldId id="309" r:id="rId10"/>
    <p:sldId id="311" r:id="rId11"/>
    <p:sldId id="310" r:id="rId12"/>
    <p:sldId id="312" r:id="rId13"/>
    <p:sldId id="313" r:id="rId14"/>
    <p:sldId id="314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ndara" panose="020E0502030303020204" pitchFamily="34" charset="0"/>
      <p:regular r:id="rId21"/>
      <p:bold r:id="rId22"/>
      <p:italic r:id="rId23"/>
      <p:boldItalic r:id="rId24"/>
    </p:embeddedFont>
    <p:embeddedFont>
      <p:font typeface="Windsor" panose="020B0604020202020204"/>
      <p:regular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3931"/>
    <a:srgbClr val="0000FF"/>
    <a:srgbClr val="9C243B"/>
    <a:srgbClr val="B9B9B9"/>
    <a:srgbClr val="5356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2" autoAdjust="0"/>
    <p:restoredTop sz="93935" autoAdjust="0"/>
  </p:normalViewPr>
  <p:slideViewPr>
    <p:cSldViewPr snapToGrid="0">
      <p:cViewPr varScale="1">
        <p:scale>
          <a:sx n="78" d="100"/>
          <a:sy n="78" d="100"/>
        </p:scale>
        <p:origin x="7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6912132-BF1D-43F8-BF05-831040D9141E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C241FF-25F7-4076-A5D8-DB04F1D81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B587C6-D216-4132-8DE3-912FD3B138A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3867" y="499538"/>
            <a:ext cx="9144000" cy="4207933"/>
          </a:xfrm>
        </p:spPr>
        <p:txBody>
          <a:bodyPr/>
          <a:lstStyle>
            <a:lvl1pPr algn="ctr">
              <a:defRPr sz="6000">
                <a:solidFill>
                  <a:srgbClr val="53568B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3867" y="4862149"/>
            <a:ext cx="8737600" cy="1665652"/>
          </a:xfrm>
        </p:spPr>
        <p:txBody>
          <a:bodyPr anchor="ctr"/>
          <a:lstStyle>
            <a:lvl1pPr marL="0" indent="0" algn="ctr">
              <a:buNone/>
              <a:defRPr sz="2400" i="1">
                <a:solidFill>
                  <a:srgbClr val="53568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42426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F76CB-C033-4E34-99A8-076A90323E69}" type="datetimeFigureOut">
              <a:rPr lang="ru-RU" smtClean="0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C2DBF-2E7A-4514-9EFA-9E3A8A8FDC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52811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74859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8158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5C87D-7537-4FC5-B84B-265CE3C990E5}" type="datetimeFigureOut">
              <a:rPr lang="ru-RU" smtClean="0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D6985-24F8-4B8D-816E-2D3569770E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64134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59BF4-9DB8-456A-AD13-FFB5E94CC735}" type="datetimeFigureOut">
              <a:rPr lang="ru-RU" smtClean="0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560D7-337E-49ED-A73B-9E2BFAD051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67119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388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4388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3568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B0FA6-2D3C-45CA-9143-E744F41DB0C9}" type="datetimeFigureOut">
              <a:rPr lang="ru-RU" smtClean="0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07D0A-B562-477B-A5E9-A1FFA18C5F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60117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16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216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ED2EE-CDD9-4965-B96D-B73816431222}" type="datetimeFigureOut">
              <a:rPr lang="ru-RU" smtClean="0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3FB29-1597-4CE4-B0E8-97861419AD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3992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743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9745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745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2155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2155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918BC-F19A-4497-BFF2-835C473351DA}" type="datetimeFigureOut">
              <a:rPr lang="ru-RU" smtClean="0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D19F5-2E86-4B19-AC93-8F841EFC95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09098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CFB98-0966-4DE0-A99C-6589D1C603AF}" type="datetimeFigureOut">
              <a:rPr lang="ru-RU" smtClean="0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805BC-BCF1-42E1-8A8E-70FE2F0893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28073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96133-9564-4470-99E3-1EF956B2DEB6}" type="datetimeFigureOut">
              <a:rPr lang="ru-RU" smtClean="0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BAB41-5575-4959-A76F-2764DCC7CA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8794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76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3157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976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2D3DE-2181-42E5-89D8-59E7D64B7D4C}" type="datetimeFigureOut">
              <a:rPr lang="ru-RU" smtClean="0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81D61-4195-4DE0-9408-311441F4AF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39226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04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44439" y="987431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104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271B1-6C97-4A56-88EA-2A4A49F43E23}" type="datetimeFigureOut">
              <a:rPr lang="ru-RU" smtClean="0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0D474-D4A4-4A16-82C1-2FE579AAC7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11436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00151" y="365129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00151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015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0EA9A5-6EA1-4AD1-A7A0-08B143FE6BEF}" type="datetimeFigureOut">
              <a:rPr lang="ru-RU" smtClean="0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00551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7255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1ED888-4707-408C-A5F2-5FF90B4B2F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26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>
          <a:solidFill>
            <a:srgbClr val="53568B"/>
          </a:solidFill>
          <a:latin typeface="Windsor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53568B"/>
          </a:solidFill>
          <a:latin typeface="Windsor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53568B"/>
          </a:solidFill>
          <a:latin typeface="Windsor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53568B"/>
          </a:solidFill>
          <a:latin typeface="Windsor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53568B"/>
          </a:solidFill>
          <a:latin typeface="Windsor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53568B"/>
          </a:solidFill>
          <a:latin typeface="Windsor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53568B"/>
          </a:solidFill>
          <a:latin typeface="Windsor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53568B"/>
          </a:solidFill>
          <a:latin typeface="Windsor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53568B"/>
          </a:solidFill>
          <a:latin typeface="Windsor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Wingdings" pitchFamily="2" charset="2"/>
        <a:buChar char="§"/>
        <a:defRPr sz="2800" kern="1200">
          <a:solidFill>
            <a:srgbClr val="53568B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" pitchFamily="2" charset="2"/>
        <a:buChar char="§"/>
        <a:defRPr sz="2400" kern="1200">
          <a:solidFill>
            <a:srgbClr val="53568B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" pitchFamily="2" charset="2"/>
        <a:buChar char="§"/>
        <a:defRPr sz="2000" kern="1200">
          <a:solidFill>
            <a:srgbClr val="53568B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" pitchFamily="2" charset="2"/>
        <a:buChar char="§"/>
        <a:defRPr sz="2000" kern="1200">
          <a:solidFill>
            <a:srgbClr val="53568B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" pitchFamily="2" charset="2"/>
        <a:buChar char="§"/>
        <a:defRPr sz="2000" kern="1200">
          <a:solidFill>
            <a:srgbClr val="53568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935804" y="-123198"/>
            <a:ext cx="10009762" cy="6806099"/>
          </a:xfrm>
        </p:spPr>
        <p:txBody>
          <a:bodyPr/>
          <a:lstStyle/>
          <a:p>
            <a:pPr eaLnBrk="1" hangingPunct="1"/>
            <a:r>
              <a:rPr lang="ru-RU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«Синтаксические нормы на ЕГЭ: </a:t>
            </a:r>
            <a:b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подготовить выпускников к выполнению задания 8»</a:t>
            </a:r>
            <a:br>
              <a:rPr lang="ru-RU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80179" y="5525311"/>
            <a:ext cx="4348263" cy="1060314"/>
          </a:xfrm>
        </p:spPr>
        <p:txBody>
          <a:bodyPr/>
          <a:lstStyle/>
          <a:p>
            <a:pPr algn="l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Олейник Валентина Александровна, </a:t>
            </a:r>
          </a:p>
          <a:p>
            <a:pPr algn="l"/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Шухалова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Людмила Владимировна, </a:t>
            </a:r>
          </a:p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русского языка и литературы </a:t>
            </a:r>
          </a:p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МОУ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Лучинская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СШ» ЯМР</a:t>
            </a:r>
          </a:p>
          <a:p>
            <a:pPr eaLnBrk="1" hangingPunct="1">
              <a:lnSpc>
                <a:spcPct val="100000"/>
              </a:lnSpc>
            </a:pPr>
            <a:endParaRPr lang="ru-RU" sz="5400" dirty="0">
              <a:solidFill>
                <a:srgbClr val="0000FF"/>
              </a:solidFill>
              <a:latin typeface="+mj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64F31-1427-4D53-A5B2-B25C90318224}"/>
              </a:ext>
            </a:extLst>
          </p:cNvPr>
          <p:cNvSpPr txBox="1"/>
          <p:nvPr/>
        </p:nvSpPr>
        <p:spPr>
          <a:xfrm>
            <a:off x="1307691" y="412955"/>
            <a:ext cx="10048568" cy="5283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Найти правильно построенное предложение  с несогласованным приложением.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Один  из слушателей курса «Психологии мелких домашних пород»           поинтересовался, как корректировать  поведение собак.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журнала «Литература в школе» большой тираж. 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Премьера  пьесы  А.П. Чехова «Вишневого  сада» состоялась на сцене 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Художественног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 театра  в 1904 году. 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пьесе «Вишневом саде» А.П. Чехов писал, что у него вышла не драма, а комедия.</a:t>
            </a:r>
          </a:p>
        </p:txBody>
      </p:sp>
    </p:spTree>
    <p:extLst>
      <p:ext uri="{BB962C8B-B14F-4D97-AF65-F5344CB8AC3E}">
        <p14:creationId xmlns:p14="http://schemas.microsoft.com/office/powerpoint/2010/main" val="182802080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1D2DDF-60DD-4CD8-9889-E930B04B23E9}"/>
              </a:ext>
            </a:extLst>
          </p:cNvPr>
          <p:cNvSpPr txBox="1"/>
          <p:nvPr/>
        </p:nvSpPr>
        <p:spPr>
          <a:xfrm>
            <a:off x="1376516" y="334296"/>
            <a:ext cx="10205883" cy="3969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Найти правильно построенное предложение.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Все, кто написал рецензию на отлично, дал глубокий анализ произведения  и обосновал свою точку зрения.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2.Все, кто любит  русскую культуру, знает имена великих поэтов и писателей.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Часть глав романа «Евгений Онегин» было опубликовано с посвящением другу Пушкина Плетневу.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 Девочка радовалась первому снегу.</a:t>
            </a:r>
          </a:p>
        </p:txBody>
      </p:sp>
    </p:spTree>
    <p:extLst>
      <p:ext uri="{BB962C8B-B14F-4D97-AF65-F5344CB8AC3E}">
        <p14:creationId xmlns:p14="http://schemas.microsoft.com/office/powerpoint/2010/main" val="2476478896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7D31CF-D1D5-4AE0-A014-FF1EA230B552}"/>
              </a:ext>
            </a:extLst>
          </p:cNvPr>
          <p:cNvSpPr txBox="1"/>
          <p:nvPr/>
        </p:nvSpPr>
        <p:spPr>
          <a:xfrm>
            <a:off x="934065" y="167147"/>
            <a:ext cx="10028904" cy="5112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Неправильное  употребление падежной формы существительного с предлогом.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Найдите правильно построенное  предложение.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1. Благодаря  дружбы с семьей Аксакова Гоголь по приезде из Петербурга       </a:t>
            </a: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поселился   в доме  писателя.</a:t>
            </a: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2.В архиве дела должны храниться девяносто шесть лет, а по истечению этого  срока они подлежат уничтожению.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3.  Согласно  правил,  вводные слова выделяются на письме запятыми.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  Наперекор мнению  родителей я принял  собственное решение.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230203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E22524-DD55-4D15-AEC4-017CD8BA4E0E}"/>
              </a:ext>
            </a:extLst>
          </p:cNvPr>
          <p:cNvSpPr txBox="1"/>
          <p:nvPr/>
        </p:nvSpPr>
        <p:spPr>
          <a:xfrm>
            <a:off x="924232" y="620817"/>
            <a:ext cx="10520516" cy="5075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айти  неправильное употребление числительного и нарушение связи  между подлежащим и сказуемым.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1970 годы все мальчики и девочки  страстно любили детские фильмы.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Те, кто побывал в Антарктиде, могли видеть действующий вулкан  Эребус.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 полтора прибавить три получится четыре с половиной.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Каждый, кто участвует в велопробеге, должен иметь  светоотражающие элементы  на  одежде.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Все, кто любит поэзию, знает А.А. Фета как тонкого лирика.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6. Научным подвигом стало создание  Карамзиным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двенадцатитомного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труда «История государства Российского»</a:t>
            </a:r>
          </a:p>
        </p:txBody>
      </p:sp>
    </p:spTree>
    <p:extLst>
      <p:ext uri="{BB962C8B-B14F-4D97-AF65-F5344CB8AC3E}">
        <p14:creationId xmlns:p14="http://schemas.microsoft.com/office/powerpoint/2010/main" val="2538973262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1B69B8-E8C2-4BB1-8447-1B37F3850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1" y="365129"/>
            <a:ext cx="10515600" cy="5553890"/>
          </a:xfrm>
        </p:spPr>
        <p:txBody>
          <a:bodyPr/>
          <a:lstStyle/>
          <a:p>
            <a:pPr algn="ctr"/>
            <a:r>
              <a:rPr lang="ru-RU" dirty="0"/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344298384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B1B67A-681D-4F2A-B80E-6FE9B2460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3867" y="499538"/>
            <a:ext cx="9144000" cy="1037431"/>
          </a:xfrm>
        </p:spPr>
        <p:txBody>
          <a:bodyPr/>
          <a:lstStyle/>
          <a:p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грамматических ошибок </a:t>
            </a:r>
            <a:b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8 ЕГЭ по русскому языку: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732D20-E8E1-4A1E-8B18-3250B1610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9505" y="5612860"/>
            <a:ext cx="7721961" cy="914940"/>
          </a:xfrm>
        </p:spPr>
        <p:txBody>
          <a:bodyPr/>
          <a:lstStyle/>
          <a:p>
            <a:pPr algn="l" fontAlgn="base"/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построения предложения с несогласованным приложением;</a:t>
            </a:r>
          </a:p>
          <a:p>
            <a:pPr algn="l" fontAlgn="base"/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-нарушения построения предложения с причастным оборотом;</a:t>
            </a:r>
          </a:p>
          <a:p>
            <a:pPr algn="l" fontAlgn="base"/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-нарушение построения предложения с деепричастным оборотом;</a:t>
            </a:r>
          </a:p>
          <a:p>
            <a:pPr algn="l" fontAlgn="base"/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-нарушение связи между подлежащим и сказуемым;</a:t>
            </a:r>
          </a:p>
          <a:p>
            <a:pPr algn="l" fontAlgn="base"/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-неправильное построение предложения с косвенной речью;</a:t>
            </a:r>
          </a:p>
          <a:p>
            <a:pPr algn="l" fontAlgn="base"/>
            <a:endParaRPr lang="ru-RU" sz="1400" i="0" dirty="0">
              <a:solidFill>
                <a:srgbClr val="9F39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endParaRPr lang="ru-RU" sz="14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endParaRPr lang="ru-RU" sz="1400" i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endParaRPr lang="ru-RU" sz="14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endParaRPr lang="ru-RU" sz="1400" i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endParaRPr lang="ru-RU" sz="1400" b="0" i="0" dirty="0">
              <a:solidFill>
                <a:srgbClr val="1A1A1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endParaRPr lang="ru-RU" sz="1400" i="0" dirty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endParaRPr lang="ru-RU" sz="1400" b="0" i="0" dirty="0">
              <a:solidFill>
                <a:srgbClr val="1A1A1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endParaRPr lang="ru-RU" sz="1400" b="0" i="0" dirty="0">
              <a:solidFill>
                <a:srgbClr val="1A1A1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fontAlgn="base">
              <a:buFontTx/>
              <a:buChar char="-"/>
            </a:pPr>
            <a:r>
              <a:rPr lang="ru-RU" sz="14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построения предложения с однородными членами;</a:t>
            </a:r>
          </a:p>
          <a:p>
            <a:pPr marL="342900" indent="-342900" algn="l" fontAlgn="base">
              <a:buFontTx/>
              <a:buChar char="-"/>
            </a:pPr>
            <a:r>
              <a:rPr lang="ru-RU" sz="14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-нарушение построения сложного предложения;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-неправильное употребление падежной формы существительного и местоимения с предлогом;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-нарушение видовременной соотнесенности глагольных форм;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-неправильное употребление имени числительного.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30161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B1B67A-681D-4F2A-B80E-6FE9B2460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3867" y="499538"/>
            <a:ext cx="9144000" cy="1037431"/>
          </a:xfrm>
        </p:spPr>
        <p:txBody>
          <a:bodyPr/>
          <a:lstStyle/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грамматических ошибок задания 8 ЕГЭ по русскому языку: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732D20-E8E1-4A1E-8B18-3250B1610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2153" y="1673157"/>
            <a:ext cx="7459314" cy="3929975"/>
          </a:xfrm>
        </p:spPr>
        <p:txBody>
          <a:bodyPr/>
          <a:lstStyle/>
          <a:p>
            <a:pPr algn="l" fontAlgn="base"/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нарушение построения предложения с однородными членами;</a:t>
            </a:r>
          </a:p>
          <a:p>
            <a:pPr marL="342900" indent="-342900" algn="l" fontAlgn="base">
              <a:buFontTx/>
              <a:buChar char="-"/>
            </a:pP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построения сложного предложения;</a:t>
            </a:r>
          </a:p>
          <a:p>
            <a:pPr algn="l" fontAlgn="base"/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-неправильное употребление падежной формы существительного и местоимения с предлогом;</a:t>
            </a:r>
          </a:p>
          <a:p>
            <a:pPr algn="l" fontAlgn="base"/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-нарушение видовременной соотнесенности глагольных форм;</a:t>
            </a:r>
          </a:p>
          <a:p>
            <a:pPr algn="l" fontAlgn="base"/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-неправильное употребление имени числительного.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66009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>
          <a:xfrm>
            <a:off x="1032088" y="0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sz="2400" b="1" dirty="0">
                <a:solidFill>
                  <a:schemeClr val="bg1"/>
                </a:solidFill>
              </a:rPr>
              <a:t>Оценка – цель 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и средство обучения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Оценка – цель 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и средство обучения</a:t>
            </a:r>
            <a:br>
              <a:rPr lang="ru-RU" sz="2400" b="1" dirty="0">
                <a:solidFill>
                  <a:schemeClr val="bg1"/>
                </a:solidFill>
              </a:rPr>
            </a:br>
            <a:endParaRPr lang="ru-RU" sz="6000" dirty="0">
              <a:latin typeface="Windsor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436415-383E-4E10-ADC7-E3F94DFDE938}"/>
              </a:ext>
            </a:extLst>
          </p:cNvPr>
          <p:cNvSpPr txBox="1"/>
          <p:nvPr/>
        </p:nvSpPr>
        <p:spPr>
          <a:xfrm>
            <a:off x="1337187" y="412956"/>
            <a:ext cx="10127226" cy="4170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1200"/>
              </a:spcAft>
            </a:pPr>
            <a:r>
              <a:rPr lang="ru-RU" sz="2800" spc="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еправильное  построение  предложений с причастным оборотом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buClr>
                <a:srgbClr val="1A1A1A"/>
              </a:buClr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пределяемое слово находится внутри причастного оборота</a:t>
            </a:r>
          </a:p>
          <a:p>
            <a:pPr marL="457200" algn="ctr">
              <a:lnSpc>
                <a:spcPct val="115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«ПРИЕХАВШИЕ </a:t>
            </a: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ТУРИСТЫ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ГОРОД»;</a:t>
            </a:r>
          </a:p>
          <a:p>
            <a:pPr marL="457200" algn="ctr">
              <a:lnSpc>
                <a:spcPct val="115000"/>
              </a:lnSpc>
            </a:pP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buClr>
                <a:srgbClr val="1A1A1A"/>
              </a:buClr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тсутствие согласования причастного оборота с определяемым словом в роде, числе и падеже</a:t>
            </a: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«КОМНАТЫ, </a:t>
            </a: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ОБСТАВЛЕННЫМИ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МЕБЕЛЬЮ».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3342967" y="1571261"/>
            <a:ext cx="8611381" cy="3290888"/>
          </a:xfrm>
        </p:spPr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br>
              <a:rPr lang="ru-RU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 №1 </a:t>
            </a:r>
            <a:br>
              <a:rPr lang="ru-RU" sz="2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Неправильное употребление имени числительного. Исправить грамматические ошибки  и объяснить правописание. Все примеры являются неправильными.</a:t>
            </a:r>
            <a:br>
              <a:rPr lang="ru-RU" sz="2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7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1.Вследствие длительного отсутствия катера на поиски судна было послано  двое самолетов.</a:t>
            </a:r>
            <a:br>
              <a:rPr lang="ru-RU" sz="2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Это событие произошло в двух тысяч первом году.</a:t>
            </a:r>
            <a:br>
              <a:rPr lang="ru-RU" sz="2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Одна тысяча второй год - важная для меня веха в жизни.</a:t>
            </a:r>
            <a:br>
              <a:rPr lang="ru-RU" sz="2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4.На концерте присутствовало  свыше  </a:t>
            </a:r>
            <a:r>
              <a:rPr lang="ru-RU" sz="27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восьмиста</a:t>
            </a:r>
            <a:r>
              <a:rPr lang="ru-RU" sz="2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зрителе</a:t>
            </a:r>
            <a:r>
              <a:rPr lang="ru-RU" sz="27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</a:t>
            </a:r>
            <a:r>
              <a:rPr lang="ru-RU" sz="3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8800" dirty="0">
              <a:solidFill>
                <a:srgbClr val="FF0000"/>
              </a:solidFill>
              <a:latin typeface="Windsor"/>
            </a:endParaRPr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08420" y="6201846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6CD8C4-658F-4BE2-86A7-B8FFE16D65A1}"/>
              </a:ext>
            </a:extLst>
          </p:cNvPr>
          <p:cNvSpPr txBox="1"/>
          <p:nvPr/>
        </p:nvSpPr>
        <p:spPr>
          <a:xfrm>
            <a:off x="2340079" y="1296546"/>
            <a:ext cx="9625780" cy="4225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 № 2  для 6-го класса при изучении темы «Деепричастие».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Выберите  грамматически правильное продолжение предложения: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Высказав мысль о необходимости разностороннего образования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она очень слабо аргументирована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ученый не счел нужным комментировать ее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ее аргументация практически отсутствует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 статье поднимается  очень актуальный вопрос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076A0B-FE2B-4263-BDDB-40482EC9A1AA}"/>
              </a:ext>
            </a:extLst>
          </p:cNvPr>
          <p:cNvSpPr txBox="1"/>
          <p:nvPr/>
        </p:nvSpPr>
        <p:spPr>
          <a:xfrm>
            <a:off x="1917289" y="1322035"/>
            <a:ext cx="9006349" cy="5075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 №3.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Найти предложение с ошибкой.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1.Прибывший состав на вторую платформу отправится через полчаса.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Учащиеся, выполнившие задания, получили отличные оценки.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3.Моцарт, работавший в различных жанрах музыки, особое внимание уделял опере.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И сейчас метеорологи опираются на некоторые народные приметы, дающих  довольно точный прогноз.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9441466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A4A5430-AF9C-4E6E-91A9-F0C2D24BB818}"/>
              </a:ext>
            </a:extLst>
          </p:cNvPr>
          <p:cNvSpPr txBox="1"/>
          <p:nvPr/>
        </p:nvSpPr>
        <p:spPr>
          <a:xfrm>
            <a:off x="1632155" y="1832944"/>
            <a:ext cx="10156721" cy="3712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 №1 (9 класс)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Найти правильное предложение.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Через неделю после венчания Пушкин сообщает другу Плетневу, «что я женат – и счастлив».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Мама сказала, что не дам вам сладкого, пока не съедите первое.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Печорин признавался, что «я смеюсь над всем на свете, особенно над чувствами».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 рассказал, что он писал книгу по горячим следам.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30138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52ED63-411D-462F-8855-960B9F0C4DC8}"/>
              </a:ext>
            </a:extLst>
          </p:cNvPr>
          <p:cNvSpPr txBox="1"/>
          <p:nvPr/>
        </p:nvSpPr>
        <p:spPr>
          <a:xfrm>
            <a:off x="1091381" y="629263"/>
            <a:ext cx="10471353" cy="367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 №2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Найти правильно построенное предложение с однородными членами: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1.  Мой одноклассник с детства любил и увлекался игрой в шахматы.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2.Девушка, сидевшая у окна и которая хорошо пела, запомнилась всем.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3. Приходя на концерт симфонического оркестра, я слушаю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наслаждаюсь  классической музыкой.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4.Девушка была молодая и красивая.</a:t>
            </a:r>
          </a:p>
        </p:txBody>
      </p:sp>
    </p:spTree>
    <p:extLst>
      <p:ext uri="{BB962C8B-B14F-4D97-AF65-F5344CB8AC3E}">
        <p14:creationId xmlns:p14="http://schemas.microsoft.com/office/powerpoint/2010/main" val="189290382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ndara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1334</TotalTime>
  <Words>889</Words>
  <Application>Microsoft Office PowerPoint</Application>
  <PresentationFormat>Широкоэкранный</PresentationFormat>
  <Paragraphs>94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Candara</vt:lpstr>
      <vt:lpstr>Wingdings</vt:lpstr>
      <vt:lpstr>Windsor</vt:lpstr>
      <vt:lpstr>Times New Roman</vt:lpstr>
      <vt:lpstr>Arial</vt:lpstr>
      <vt:lpstr>Calibri</vt:lpstr>
      <vt:lpstr>1_Тема Office</vt:lpstr>
      <vt:lpstr>«Синтаксические нормы на ЕГЭ:  как подготовить выпускников к выполнению задания 8» </vt:lpstr>
      <vt:lpstr>Классификация грамматических ошибок  задания 8 ЕГЭ по русскому языку:</vt:lpstr>
      <vt:lpstr>Классификация грамматических ошибок задания 8 ЕГЭ по русскому языку:</vt:lpstr>
      <vt:lpstr>Оценка – цель  и средство обучения Оценка – цель  и средство обучения </vt:lpstr>
      <vt:lpstr>   Упражнение №1  Неправильное употребление имени числительного. Исправить грамматические ошибки  и объяснить правописание. Все примеры являются неправильными.  1.Вследствие длительного отсутствия катера на поиски судна было послано  двое самолетов.  2. Это событие произошло в двух тысяч первом году.  3. Одна тысяча второй год - важная для меня веха в жизни.  4.На концерте присутствовало  свыше  восьмиста  зрителей.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Рустам Бегалиев</dc:creator>
  <cp:lastModifiedBy>Алексей Шухалов</cp:lastModifiedBy>
  <cp:revision>119</cp:revision>
  <dcterms:created xsi:type="dcterms:W3CDTF">2017-01-28T03:39:37Z</dcterms:created>
  <dcterms:modified xsi:type="dcterms:W3CDTF">2020-11-26T23:25:01Z</dcterms:modified>
</cp:coreProperties>
</file>