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256" r:id="rId2"/>
    <p:sldId id="257" r:id="rId3"/>
    <p:sldId id="285" r:id="rId4"/>
    <p:sldId id="265" r:id="rId5"/>
    <p:sldId id="290" r:id="rId6"/>
    <p:sldId id="291" r:id="rId7"/>
    <p:sldId id="292" r:id="rId8"/>
    <p:sldId id="289" r:id="rId9"/>
    <p:sldId id="293" r:id="rId10"/>
    <p:sldId id="271" r:id="rId11"/>
    <p:sldId id="272" r:id="rId12"/>
    <p:sldId id="273" r:id="rId13"/>
    <p:sldId id="274" r:id="rId14"/>
    <p:sldId id="275" r:id="rId15"/>
    <p:sldId id="296" r:id="rId16"/>
    <p:sldId id="276" r:id="rId17"/>
    <p:sldId id="277" r:id="rId18"/>
    <p:sldId id="279" r:id="rId19"/>
    <p:sldId id="297" r:id="rId20"/>
    <p:sldId id="298" r:id="rId21"/>
    <p:sldId id="294" r:id="rId22"/>
    <p:sldId id="295" r:id="rId23"/>
    <p:sldId id="299" r:id="rId24"/>
    <p:sldId id="300" r:id="rId25"/>
    <p:sldId id="301" r:id="rId26"/>
    <p:sldId id="302" r:id="rId27"/>
    <p:sldId id="303" r:id="rId28"/>
    <p:sldId id="304" r:id="rId29"/>
    <p:sldId id="305" r:id="rId30"/>
    <p:sldId id="267" r:id="rId31"/>
    <p:sldId id="268" r:id="rId32"/>
    <p:sldId id="280" r:id="rId33"/>
    <p:sldId id="281" r:id="rId34"/>
    <p:sldId id="282" r:id="rId35"/>
    <p:sldId id="306" r:id="rId36"/>
    <p:sldId id="307" r:id="rId37"/>
    <p:sldId id="308" r:id="rId38"/>
    <p:sldId id="287" r:id="rId39"/>
    <p:sldId id="286" r:id="rId40"/>
    <p:sldId id="288" r:id="rId41"/>
    <p:sldId id="269" r:id="rId42"/>
    <p:sldId id="270" r:id="rId43"/>
    <p:sldId id="309"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95"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BEF6F-2885-42EA-A35A-A67CB39F7814}" type="datetimeFigureOut">
              <a:rPr lang="ru-RU" smtClean="0"/>
              <a:pPr/>
              <a:t>30.11.2020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525DB-414C-4D1F-A3F4-9BA93E0B5C6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otes Placeholder"/>
          <p:cNvSpPr>
            <a:spLocks noGrp="1"/>
          </p:cNvSpPr>
          <p:nvPr>
            <p:ph type="body" idx="1"/>
          </p:nvPr>
        </p:nvSpPr>
        <p:spPr>
          <a:noFill/>
        </p:spPr>
        <p:txBody>
          <a:bodyPr/>
          <a:lstStyle/>
          <a:p>
            <a:pPr eaLnBrk="1" hangingPunct="1">
              <a:spcBef>
                <a:spcPct val="0"/>
              </a:spcBef>
            </a:pPr>
            <a:endParaRPr lang="ru-RU" alt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otes Placeholder"/>
          <p:cNvSpPr>
            <a:spLocks noGrp="1"/>
          </p:cNvSpPr>
          <p:nvPr>
            <p:ph type="body" idx="1"/>
          </p:nvPr>
        </p:nvSpPr>
        <p:spPr>
          <a:noFill/>
        </p:spPr>
        <p:txBody>
          <a:bodyPr/>
          <a:lstStyle/>
          <a:p>
            <a:pPr eaLnBrk="1" hangingPunct="1">
              <a:spcBef>
                <a:spcPct val="0"/>
              </a:spcBef>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30.11.2020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1082;&#1072;&#1087;&#1082;&#1072;&#1085;&#1099;-&#1077;&#1075;&#1101;.&#1088;&#1092;/index.php/dlya-uchenikov/oge-2020-goda/3281-slovarik-novykh-ponyatij-dlya-napisaniya-9-3-2020-oge" TargetMode="External"/><Relationship Id="rId2" Type="http://schemas.openxmlformats.org/officeDocument/2006/relationships/hyperlink" Target="&#1042;&#1077;&#1073;&#1080;&#1085;&#1072;&#1088;%2030.11.%20&#1050;&#1086;&#1088;&#1096;&#1091;&#1085;&#1086;&#1074;&#1072;%20&#1054;.&#1042;..pptx" TargetMode="External"/><Relationship Id="rId1" Type="http://schemas.openxmlformats.org/officeDocument/2006/relationships/slideLayout" Target="../slideLayouts/slideLayout4.xml"/><Relationship Id="rId4" Type="http://schemas.openxmlformats.org/officeDocument/2006/relationships/hyperlink" Target="https://www.&#1082;&#1072;&#1087;&#1082;&#1072;&#1085;&#1099;-&#1077;&#1075;&#1101;.&#1088;&#1092;/index.php/dlya-uchenikov/oge-2020-goda/3274-poyavilis-temy-sochinenij-15-3-oge-na-obz"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404664"/>
            <a:ext cx="7406640" cy="2448272"/>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«Особенности отдельных заданий ОГЭ  по русскому языку» </a:t>
            </a:r>
            <a:endParaRPr lang="ru-RU" dirty="0"/>
          </a:p>
        </p:txBody>
      </p:sp>
      <p:sp>
        <p:nvSpPr>
          <p:cNvPr id="3" name="Подзаголовок 2"/>
          <p:cNvSpPr>
            <a:spLocks noGrp="1"/>
          </p:cNvSpPr>
          <p:nvPr>
            <p:ph type="subTitle" idx="1"/>
          </p:nvPr>
        </p:nvSpPr>
        <p:spPr>
          <a:xfrm>
            <a:off x="1835696" y="2924944"/>
            <a:ext cx="7003504" cy="3672408"/>
          </a:xfrm>
        </p:spPr>
        <p:txBody>
          <a:bodyPr>
            <a:noAutofit/>
          </a:bodyPr>
          <a:lstStyle/>
          <a:p>
            <a:endParaRPr lang="ru-RU" sz="3600" b="1" i="1" dirty="0" smtClean="0">
              <a:solidFill>
                <a:schemeClr val="accent6"/>
              </a:solidFill>
            </a:endParaRPr>
          </a:p>
          <a:p>
            <a:pPr algn="r"/>
            <a:r>
              <a:rPr lang="ru-RU" sz="3600" b="1" i="1" dirty="0" smtClean="0">
                <a:solidFill>
                  <a:schemeClr val="accent6"/>
                </a:solidFill>
              </a:rPr>
              <a:t>                                                            </a:t>
            </a:r>
            <a:r>
              <a:rPr lang="ru-RU" sz="2800" b="1" i="1" dirty="0" smtClean="0">
                <a:solidFill>
                  <a:schemeClr val="accent6"/>
                </a:solidFill>
              </a:rPr>
              <a:t>Коршунова  Ольга  Владимировна, учитель русского языка </a:t>
            </a:r>
          </a:p>
          <a:p>
            <a:pPr algn="r"/>
            <a:r>
              <a:rPr lang="ru-RU" sz="2800" b="1" i="1" dirty="0" smtClean="0">
                <a:solidFill>
                  <a:schemeClr val="accent6"/>
                </a:solidFill>
              </a:rPr>
              <a:t>МОУ </a:t>
            </a:r>
            <a:r>
              <a:rPr lang="ru-RU" sz="2800" b="1" i="1" dirty="0" err="1" smtClean="0">
                <a:solidFill>
                  <a:schemeClr val="accent6"/>
                </a:solidFill>
              </a:rPr>
              <a:t>Карабихская</a:t>
            </a:r>
            <a:r>
              <a:rPr lang="ru-RU" sz="2800" b="1" i="1" dirty="0" smtClean="0">
                <a:solidFill>
                  <a:schemeClr val="accent6"/>
                </a:solidFill>
              </a:rPr>
              <a:t> ОШ ЯМР</a:t>
            </a:r>
          </a:p>
          <a:p>
            <a:endParaRPr lang="ru-RU" sz="3600" dirty="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Теоретическая часть. Подлежащее  </a:t>
            </a:r>
            <a:endParaRPr lang="ru-RU" dirty="0"/>
          </a:p>
        </p:txBody>
      </p:sp>
      <p:sp>
        <p:nvSpPr>
          <p:cNvPr id="3" name="Содержимое 2"/>
          <p:cNvSpPr>
            <a:spLocks noGrp="1"/>
          </p:cNvSpPr>
          <p:nvPr>
            <p:ph idx="1"/>
          </p:nvPr>
        </p:nvSpPr>
        <p:spPr/>
        <p:txBody>
          <a:bodyPr>
            <a:normAutofit/>
          </a:bodyPr>
          <a:lstStyle/>
          <a:p>
            <a:pPr fontAlgn="base"/>
            <a:r>
              <a:rPr lang="ru-RU" dirty="0" smtClean="0"/>
              <a:t>Подлежащее должно стоять в </a:t>
            </a:r>
            <a:r>
              <a:rPr lang="ru-RU" b="1" dirty="0" smtClean="0"/>
              <a:t>И.п</a:t>
            </a:r>
            <a:r>
              <a:rPr lang="ru-RU" dirty="0" smtClean="0"/>
              <a:t>. </a:t>
            </a:r>
          </a:p>
          <a:p>
            <a:pPr fontAlgn="base"/>
            <a:r>
              <a:rPr lang="ru-RU" dirty="0" smtClean="0"/>
              <a:t>Слова МНЕ, ТЕБЕ, ЕМУ, ЕЙ, НАМ, ВАМ, ИМ не могут быть подлежащим.</a:t>
            </a:r>
          </a:p>
          <a:p>
            <a:pPr fontAlgn="base"/>
            <a:r>
              <a:rPr lang="ru-RU" dirty="0" smtClean="0"/>
              <a:t>В придаточной части  СПП в роли подлежащего могут выступать союзные слова КОТОРЫЙ, ЧТО, КТО. </a:t>
            </a:r>
          </a:p>
          <a:p>
            <a:pPr fontAlgn="base"/>
            <a:r>
              <a:rPr lang="ru-RU" dirty="0" smtClean="0"/>
              <a:t>Подлежащее может быть выражено </a:t>
            </a:r>
            <a:r>
              <a:rPr lang="ru-RU" b="1" dirty="0" smtClean="0"/>
              <a:t>одним словом</a:t>
            </a:r>
            <a:r>
              <a:rPr lang="ru-RU" dirty="0" smtClean="0"/>
              <a:t> (любой частью речи) или </a:t>
            </a:r>
            <a:r>
              <a:rPr lang="ru-RU" b="1" dirty="0" smtClean="0"/>
              <a:t>словосочетанием</a:t>
            </a:r>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Подлежащее = словосочетание </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ru-RU" b="1" dirty="0" smtClean="0"/>
              <a:t>1. </a:t>
            </a:r>
            <a:r>
              <a:rPr lang="ru-RU" dirty="0" smtClean="0"/>
              <a:t>   Сущ. в И.п. + </a:t>
            </a:r>
            <a:r>
              <a:rPr lang="ru-RU" b="1" dirty="0" smtClean="0"/>
              <a:t>С</a:t>
            </a:r>
            <a:r>
              <a:rPr lang="ru-RU" dirty="0" smtClean="0"/>
              <a:t> + сущ. в Т.п. (кто с кем, что с чем) </a:t>
            </a:r>
            <a:br>
              <a:rPr lang="ru-RU" dirty="0" smtClean="0"/>
            </a:br>
            <a:r>
              <a:rPr lang="ru-RU" b="1" dirty="0" smtClean="0"/>
              <a:t>Пример:</a:t>
            </a:r>
            <a:r>
              <a:rPr lang="ru-RU" dirty="0" smtClean="0"/>
              <a:t/>
            </a:r>
            <a:br>
              <a:rPr lang="ru-RU" dirty="0" smtClean="0"/>
            </a:br>
            <a:r>
              <a:rPr lang="ru-RU" u="sng" dirty="0" smtClean="0"/>
              <a:t>Брат с сестрой</a:t>
            </a:r>
            <a:r>
              <a:rPr lang="ru-RU" dirty="0" smtClean="0"/>
              <a:t> шли по дороге. (</a:t>
            </a:r>
            <a:r>
              <a:rPr lang="ru-RU" i="1" dirty="0" smtClean="0"/>
              <a:t>сказуемое должно быть во мн.ч</a:t>
            </a:r>
            <a:r>
              <a:rPr lang="ru-RU" dirty="0" smtClean="0"/>
              <a:t>) </a:t>
            </a:r>
            <a:br>
              <a:rPr lang="ru-RU" dirty="0" smtClean="0"/>
            </a:br>
            <a:r>
              <a:rPr lang="ru-RU" u="sng" dirty="0" smtClean="0"/>
              <a:t>Брат</a:t>
            </a:r>
            <a:r>
              <a:rPr lang="ru-RU" dirty="0" smtClean="0"/>
              <a:t> с сестрой шел по дороге.  (в этом предложении подлежащее – брат)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Подлежащее = словосочетание</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b="1" dirty="0" smtClean="0"/>
              <a:t>2. </a:t>
            </a:r>
            <a:r>
              <a:rPr lang="ru-RU" dirty="0" smtClean="0"/>
              <a:t>   </a:t>
            </a:r>
            <a:r>
              <a:rPr lang="ru-RU" dirty="0" err="1" smtClean="0"/>
              <a:t>Числ</a:t>
            </a:r>
            <a:r>
              <a:rPr lang="ru-RU" dirty="0" smtClean="0"/>
              <a:t>. (сущ.) + сущ. в Р.п. (количество деятелей) </a:t>
            </a:r>
            <a:br>
              <a:rPr lang="ru-RU" dirty="0" smtClean="0"/>
            </a:br>
            <a:r>
              <a:rPr lang="ru-RU" dirty="0" smtClean="0"/>
              <a:t/>
            </a:r>
            <a:br>
              <a:rPr lang="ru-RU" dirty="0" smtClean="0"/>
            </a:br>
            <a:r>
              <a:rPr lang="ru-RU" dirty="0" smtClean="0"/>
              <a:t>Слова </a:t>
            </a:r>
            <a:r>
              <a:rPr lang="ru-RU" i="1" dirty="0" smtClean="0"/>
              <a:t>много, мало, несколько, большинство</a:t>
            </a:r>
            <a:r>
              <a:rPr lang="ru-RU" dirty="0" smtClean="0"/>
              <a:t> входят в подлежащее. </a:t>
            </a:r>
            <a:br>
              <a:rPr lang="ru-RU" dirty="0" smtClean="0"/>
            </a:br>
            <a:r>
              <a:rPr lang="ru-RU" dirty="0" smtClean="0"/>
              <a:t/>
            </a:r>
            <a:br>
              <a:rPr lang="ru-RU" dirty="0" smtClean="0"/>
            </a:br>
            <a:r>
              <a:rPr lang="ru-RU" b="1" dirty="0" smtClean="0"/>
              <a:t>Примеры:</a:t>
            </a:r>
            <a:r>
              <a:rPr lang="ru-RU" dirty="0" smtClean="0"/>
              <a:t/>
            </a:r>
            <a:br>
              <a:rPr lang="ru-RU" dirty="0" smtClean="0"/>
            </a:br>
            <a:r>
              <a:rPr lang="ru-RU" u="sng" dirty="0" smtClean="0"/>
              <a:t>Пять тетрадей</a:t>
            </a:r>
            <a:r>
              <a:rPr lang="ru-RU" dirty="0" smtClean="0"/>
              <a:t> лежало на столе. </a:t>
            </a:r>
            <a:br>
              <a:rPr lang="ru-RU" dirty="0" smtClean="0"/>
            </a:br>
            <a:r>
              <a:rPr lang="ru-RU" u="sng" dirty="0" smtClean="0"/>
              <a:t>Двое ребят</a:t>
            </a:r>
            <a:r>
              <a:rPr lang="ru-RU" dirty="0" smtClean="0"/>
              <a:t> шли по дороге. </a:t>
            </a:r>
            <a:br>
              <a:rPr lang="ru-RU" dirty="0" smtClean="0"/>
            </a:br>
            <a:r>
              <a:rPr lang="ru-RU" u="sng" dirty="0" smtClean="0"/>
              <a:t>Часть группы</a:t>
            </a:r>
            <a:r>
              <a:rPr lang="ru-RU" dirty="0" smtClean="0"/>
              <a:t> осталась в стороне. </a:t>
            </a:r>
            <a:br>
              <a:rPr lang="ru-RU" dirty="0" smtClean="0"/>
            </a:br>
            <a:r>
              <a:rPr lang="ru-RU" u="sng" dirty="0" smtClean="0"/>
              <a:t>Много ребят</a:t>
            </a:r>
            <a:r>
              <a:rPr lang="ru-RU" dirty="0" smtClean="0"/>
              <a:t> пришло в аудиторию.</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Подлежащее = словосочетание</a:t>
            </a:r>
            <a:endParaRPr lang="ru-RU" dirty="0"/>
          </a:p>
        </p:txBody>
      </p:sp>
      <p:sp>
        <p:nvSpPr>
          <p:cNvPr id="3" name="Содержимое 2"/>
          <p:cNvSpPr>
            <a:spLocks noGrp="1"/>
          </p:cNvSpPr>
          <p:nvPr>
            <p:ph idx="1"/>
          </p:nvPr>
        </p:nvSpPr>
        <p:spPr>
          <a:xfrm>
            <a:off x="1435608" y="1447800"/>
            <a:ext cx="7498080" cy="5005536"/>
          </a:xfrm>
        </p:spPr>
        <p:txBody>
          <a:bodyPr>
            <a:normAutofit fontScale="92500" lnSpcReduction="10000"/>
          </a:bodyPr>
          <a:lstStyle/>
          <a:p>
            <a:pPr>
              <a:buNone/>
            </a:pPr>
            <a:r>
              <a:rPr lang="ru-RU" b="1" dirty="0" smtClean="0"/>
              <a:t>3. </a:t>
            </a:r>
            <a:r>
              <a:rPr lang="ru-RU" dirty="0" smtClean="0"/>
              <a:t>   Слово в И.п. + </a:t>
            </a:r>
            <a:r>
              <a:rPr lang="ru-RU" b="1" dirty="0" smtClean="0"/>
              <a:t>ИЗ</a:t>
            </a:r>
            <a:r>
              <a:rPr lang="ru-RU" dirty="0" smtClean="0"/>
              <a:t> +слово в Р.п. (кто-то из кого-то, что-то из чего-то; часть целого) </a:t>
            </a:r>
            <a:br>
              <a:rPr lang="ru-RU" dirty="0" smtClean="0"/>
            </a:br>
            <a:r>
              <a:rPr lang="ru-RU" b="1" dirty="0" smtClean="0"/>
              <a:t>Примеры:</a:t>
            </a:r>
            <a:r>
              <a:rPr lang="ru-RU" dirty="0" smtClean="0"/>
              <a:t/>
            </a:r>
            <a:br>
              <a:rPr lang="ru-RU" dirty="0" smtClean="0"/>
            </a:br>
            <a:r>
              <a:rPr lang="ru-RU" u="sng" dirty="0" smtClean="0"/>
              <a:t>Двое из нас</a:t>
            </a:r>
            <a:r>
              <a:rPr lang="ru-RU" dirty="0" smtClean="0"/>
              <a:t> пришли. </a:t>
            </a:r>
            <a:br>
              <a:rPr lang="ru-RU" dirty="0" smtClean="0"/>
            </a:br>
            <a:r>
              <a:rPr lang="ru-RU" u="sng" dirty="0" smtClean="0"/>
              <a:t>Трое из ребят</a:t>
            </a:r>
            <a:r>
              <a:rPr lang="ru-RU" dirty="0" smtClean="0"/>
              <a:t> остались. </a:t>
            </a:r>
          </a:p>
          <a:p>
            <a:pPr>
              <a:buNone/>
            </a:pPr>
            <a:endParaRPr lang="ru-RU" dirty="0" smtClean="0"/>
          </a:p>
          <a:p>
            <a:pPr>
              <a:buNone/>
            </a:pPr>
            <a:r>
              <a:rPr lang="ru-RU" b="1" dirty="0" smtClean="0"/>
              <a:t>4.</a:t>
            </a:r>
            <a:r>
              <a:rPr lang="ru-RU" dirty="0" smtClean="0"/>
              <a:t>    Начало, середина, конец + сущ. (значение фазы)</a:t>
            </a:r>
            <a:br>
              <a:rPr lang="ru-RU" dirty="0" smtClean="0"/>
            </a:br>
            <a:r>
              <a:rPr lang="ru-RU" b="1" dirty="0" smtClean="0"/>
              <a:t>Пример: </a:t>
            </a:r>
            <a:r>
              <a:rPr lang="ru-RU" dirty="0" smtClean="0"/>
              <a:t/>
            </a:r>
            <a:br>
              <a:rPr lang="ru-RU" dirty="0" smtClean="0"/>
            </a:br>
            <a:r>
              <a:rPr lang="ru-RU" dirty="0" smtClean="0"/>
              <a:t>Наступило </a:t>
            </a:r>
            <a:r>
              <a:rPr lang="ru-RU" u="sng" dirty="0" smtClean="0"/>
              <a:t>начало сентября</a:t>
            </a:r>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Подлежащее = словосочетание</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b="1" dirty="0" smtClean="0"/>
              <a:t>5. </a:t>
            </a:r>
            <a:r>
              <a:rPr lang="ru-RU" dirty="0" smtClean="0"/>
              <a:t>   Фразеологизм (устойчивое неделимое словосочетание) или метафора.</a:t>
            </a:r>
            <a:br>
              <a:rPr lang="ru-RU" dirty="0" smtClean="0"/>
            </a:br>
            <a:r>
              <a:rPr lang="ru-RU" b="1" dirty="0" smtClean="0"/>
              <a:t>Примеры:</a:t>
            </a:r>
            <a:r>
              <a:rPr lang="ru-RU" dirty="0" smtClean="0"/>
              <a:t/>
            </a:r>
            <a:br>
              <a:rPr lang="ru-RU" dirty="0" smtClean="0"/>
            </a:br>
            <a:r>
              <a:rPr lang="ru-RU" u="sng" dirty="0" smtClean="0"/>
              <a:t>Белые мухи</a:t>
            </a:r>
            <a:r>
              <a:rPr lang="ru-RU" dirty="0" smtClean="0"/>
              <a:t> летали в воздухе. </a:t>
            </a:r>
          </a:p>
          <a:p>
            <a:pPr>
              <a:buNone/>
            </a:pPr>
            <a:r>
              <a:rPr lang="ru-RU" dirty="0" smtClean="0"/>
              <a:t>  (белые </a:t>
            </a:r>
            <a:r>
              <a:rPr lang="ru-RU" dirty="0" err="1" smtClean="0"/>
              <a:t>мухи=метафора</a:t>
            </a:r>
            <a:r>
              <a:rPr lang="ru-RU" dirty="0" smtClean="0"/>
              <a:t> снежинок)</a:t>
            </a:r>
            <a:br>
              <a:rPr lang="ru-RU" dirty="0" smtClean="0"/>
            </a:br>
            <a:r>
              <a:rPr lang="ru-RU" dirty="0" smtClean="0"/>
              <a:t>На небе расстилался </a:t>
            </a:r>
            <a:r>
              <a:rPr lang="ru-RU" u="sng" dirty="0" smtClean="0"/>
              <a:t>млечный путь</a:t>
            </a:r>
            <a:r>
              <a:rPr lang="ru-RU" dirty="0" smtClean="0"/>
              <a:t>. </a:t>
            </a:r>
          </a:p>
          <a:p>
            <a:pPr>
              <a:buNone/>
            </a:pPr>
            <a:endParaRPr lang="ru-RU" dirty="0" smtClean="0"/>
          </a:p>
          <a:p>
            <a:pPr>
              <a:buNone/>
            </a:pPr>
            <a:r>
              <a:rPr lang="ru-RU" dirty="0" smtClean="0"/>
              <a:t>6.    Неопределенное местоимение от …кто …что +имя </a:t>
            </a:r>
            <a:br>
              <a:rPr lang="ru-RU" dirty="0" smtClean="0"/>
            </a:br>
            <a:r>
              <a:rPr lang="ru-RU" dirty="0" smtClean="0"/>
              <a:t/>
            </a:r>
            <a:br>
              <a:rPr lang="ru-RU" dirty="0" smtClean="0"/>
            </a:br>
            <a:r>
              <a:rPr lang="ru-RU" b="1" dirty="0" smtClean="0"/>
              <a:t>Пример:</a:t>
            </a:r>
            <a:r>
              <a:rPr lang="ru-RU" dirty="0" smtClean="0"/>
              <a:t/>
            </a:r>
            <a:br>
              <a:rPr lang="ru-RU" dirty="0" smtClean="0"/>
            </a:br>
            <a:r>
              <a:rPr lang="ru-RU" u="sng" dirty="0" smtClean="0"/>
              <a:t>Что-то неприятное</a:t>
            </a:r>
            <a:r>
              <a:rPr lang="ru-RU" dirty="0" smtClean="0"/>
              <a:t> было в его облике.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p:cNvPicPr>
            <a:picLocks noChangeAspect="1"/>
          </p:cNvPicPr>
          <p:nvPr/>
        </p:nvPicPr>
        <p:blipFill>
          <a:blip r:embed="rId2" cstate="print"/>
          <a:srcRect l="881" r="2197" b="5901"/>
          <a:stretch>
            <a:fillRect/>
          </a:stretch>
        </p:blipFill>
        <p:spPr>
          <a:xfrm>
            <a:off x="971600" y="0"/>
            <a:ext cx="81724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Теоретическая часть. </a:t>
            </a:r>
            <a:br>
              <a:rPr lang="ru-RU" dirty="0" smtClean="0"/>
            </a:br>
            <a:r>
              <a:rPr lang="ru-RU" dirty="0" smtClean="0"/>
              <a:t>Сказуемое </a:t>
            </a:r>
            <a:endParaRPr lang="ru-RU" dirty="0"/>
          </a:p>
        </p:txBody>
      </p:sp>
      <p:sp>
        <p:nvSpPr>
          <p:cNvPr id="3" name="Содержимое 2"/>
          <p:cNvSpPr>
            <a:spLocks noGrp="1"/>
          </p:cNvSpPr>
          <p:nvPr>
            <p:ph idx="1"/>
          </p:nvPr>
        </p:nvSpPr>
        <p:spPr/>
        <p:txBody>
          <a:bodyPr>
            <a:normAutofit fontScale="70000" lnSpcReduction="20000"/>
          </a:bodyPr>
          <a:lstStyle/>
          <a:p>
            <a:pPr algn="ctr">
              <a:buNone/>
            </a:pPr>
            <a:r>
              <a:rPr lang="ru-RU" b="1" dirty="0" smtClean="0">
                <a:solidFill>
                  <a:srgbClr val="002060"/>
                </a:solidFill>
              </a:rPr>
              <a:t>ПГС может быть выражено 1 словом или несколькими словами</a:t>
            </a:r>
          </a:p>
          <a:p>
            <a:pPr>
              <a:buNone/>
            </a:pPr>
            <a:r>
              <a:rPr lang="ru-RU" dirty="0" smtClean="0"/>
              <a:t>Глагольным междометием (бац, хвать, толк, прыг).</a:t>
            </a:r>
            <a:br>
              <a:rPr lang="ru-RU" dirty="0" smtClean="0"/>
            </a:br>
            <a:r>
              <a:rPr lang="ru-RU" dirty="0" smtClean="0"/>
              <a:t>Она прыг да скок. </a:t>
            </a:r>
            <a:br>
              <a:rPr lang="ru-RU" dirty="0" smtClean="0"/>
            </a:br>
            <a:endParaRPr lang="ru-RU" dirty="0" smtClean="0"/>
          </a:p>
          <a:p>
            <a:pPr>
              <a:buNone/>
            </a:pPr>
            <a:r>
              <a:rPr lang="ru-RU" dirty="0" smtClean="0"/>
              <a:t>  Фразеологизмом (неделимым словосочетанием).</a:t>
            </a:r>
            <a:br>
              <a:rPr lang="ru-RU" dirty="0" smtClean="0"/>
            </a:br>
            <a:r>
              <a:rPr lang="ru-RU" dirty="0" smtClean="0"/>
              <a:t>Фразеологизм можно заменить на одно слово. Он бил </a:t>
            </a:r>
            <a:r>
              <a:rPr lang="ru-RU" dirty="0" err="1" smtClean="0"/>
              <a:t>баклуши=</a:t>
            </a:r>
            <a:r>
              <a:rPr lang="ru-RU" dirty="0" smtClean="0"/>
              <a:t> ленился. </a:t>
            </a:r>
            <a:br>
              <a:rPr lang="ru-RU" dirty="0" smtClean="0"/>
            </a:br>
            <a:endParaRPr lang="ru-RU" dirty="0" smtClean="0"/>
          </a:p>
          <a:p>
            <a:pPr>
              <a:buNone/>
            </a:pPr>
            <a:r>
              <a:rPr lang="ru-RU" dirty="0" smtClean="0"/>
              <a:t> Глаголом + модальной частицей (да, пусть, пускай, давай, давайте, было, будто, как будто, как бы, словно, точно, едва ли, чуть не, только что и др.) </a:t>
            </a:r>
            <a:br>
              <a:rPr lang="ru-RU" dirty="0" smtClean="0"/>
            </a:br>
            <a:r>
              <a:rPr lang="ru-RU" dirty="0" smtClean="0"/>
              <a:t/>
            </a:r>
            <a:br>
              <a:rPr lang="ru-RU" dirty="0" smtClean="0"/>
            </a:br>
            <a:r>
              <a:rPr lang="ru-RU" dirty="0" smtClean="0"/>
              <a:t>Частицы : либо образуют форму слова (повелительное наклонение глагола, сослагательное наклонение (бы, б), либо добавляют оттенок значения.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a:bodyPr>
          <a:lstStyle/>
          <a:p>
            <a:pPr algn="ctr"/>
            <a:r>
              <a:rPr lang="ru-RU" sz="2800" dirty="0" smtClean="0"/>
              <a:t>Сказуемое</a:t>
            </a:r>
            <a:endParaRPr lang="ru-RU" sz="2800" dirty="0"/>
          </a:p>
        </p:txBody>
      </p:sp>
      <p:sp>
        <p:nvSpPr>
          <p:cNvPr id="3" name="Содержимое 2"/>
          <p:cNvSpPr>
            <a:spLocks noGrp="1"/>
          </p:cNvSpPr>
          <p:nvPr>
            <p:ph idx="1"/>
          </p:nvPr>
        </p:nvSpPr>
        <p:spPr>
          <a:xfrm>
            <a:off x="827584" y="836712"/>
            <a:ext cx="8316416" cy="6021288"/>
          </a:xfrm>
        </p:spPr>
        <p:txBody>
          <a:bodyPr>
            <a:normAutofit fontScale="47500" lnSpcReduction="20000"/>
          </a:bodyPr>
          <a:lstStyle/>
          <a:p>
            <a:pPr algn="ctr">
              <a:buNone/>
            </a:pPr>
            <a:r>
              <a:rPr lang="ru-RU" b="1" dirty="0" smtClean="0">
                <a:solidFill>
                  <a:srgbClr val="C00000"/>
                </a:solidFill>
              </a:rPr>
              <a:t>СГС (составное глагольное сказуемое) = глагол-связка + инфинитив </a:t>
            </a:r>
          </a:p>
          <a:p>
            <a:pPr>
              <a:buNone/>
            </a:pPr>
            <a:r>
              <a:rPr lang="ru-RU" b="1" dirty="0" smtClean="0"/>
              <a:t>       Способы выражения глагола-связки: </a:t>
            </a:r>
            <a:r>
              <a:rPr lang="ru-RU" dirty="0" smtClean="0"/>
              <a:t/>
            </a:r>
            <a:br>
              <a:rPr lang="ru-RU" dirty="0" smtClean="0"/>
            </a:br>
            <a:r>
              <a:rPr lang="ru-RU" dirty="0" smtClean="0"/>
              <a:t/>
            </a:r>
            <a:br>
              <a:rPr lang="ru-RU" dirty="0" smtClean="0"/>
            </a:br>
            <a:r>
              <a:rPr lang="ru-RU" dirty="0" smtClean="0"/>
              <a:t>1) Глаголы со значением "</a:t>
            </a:r>
            <a:r>
              <a:rPr lang="ru-RU" b="1" dirty="0" smtClean="0"/>
              <a:t>начало</a:t>
            </a:r>
            <a:r>
              <a:rPr lang="ru-RU" dirty="0" smtClean="0"/>
              <a:t>", "</a:t>
            </a:r>
            <a:r>
              <a:rPr lang="ru-RU" b="1" dirty="0" smtClean="0"/>
              <a:t>продолжение</a:t>
            </a:r>
            <a:r>
              <a:rPr lang="ru-RU" dirty="0" smtClean="0"/>
              <a:t>", "</a:t>
            </a:r>
            <a:r>
              <a:rPr lang="ru-RU" b="1" dirty="0" smtClean="0"/>
              <a:t>конец действия</a:t>
            </a:r>
            <a:r>
              <a:rPr lang="ru-RU" dirty="0" smtClean="0"/>
              <a:t>".</a:t>
            </a:r>
            <a:br>
              <a:rPr lang="ru-RU" dirty="0" smtClean="0"/>
            </a:br>
            <a:r>
              <a:rPr lang="ru-RU" dirty="0" smtClean="0"/>
              <a:t>Я начал читать. Я продолжил читать. Я закончил читать. </a:t>
            </a:r>
            <a:br>
              <a:rPr lang="ru-RU" dirty="0" smtClean="0"/>
            </a:br>
            <a:r>
              <a:rPr lang="ru-RU" dirty="0" smtClean="0"/>
              <a:t/>
            </a:r>
            <a:br>
              <a:rPr lang="ru-RU" dirty="0" smtClean="0"/>
            </a:br>
            <a:r>
              <a:rPr lang="ru-RU" dirty="0" smtClean="0"/>
              <a:t>2) </a:t>
            </a:r>
            <a:r>
              <a:rPr lang="ru-RU" b="1" dirty="0" smtClean="0"/>
              <a:t>Модальные глаголы</a:t>
            </a:r>
            <a:r>
              <a:rPr lang="ru-RU" dirty="0" smtClean="0"/>
              <a:t> = отношение к действию (хочу, могу, желаю, люблю, ненавижу и </a:t>
            </a:r>
            <a:r>
              <a:rPr lang="ru-RU" dirty="0" err="1" smtClean="0"/>
              <a:t>др</a:t>
            </a:r>
            <a:r>
              <a:rPr lang="ru-RU" dirty="0" smtClean="0"/>
              <a:t>).</a:t>
            </a:r>
            <a:br>
              <a:rPr lang="ru-RU" dirty="0" smtClean="0"/>
            </a:br>
            <a:r>
              <a:rPr lang="ru-RU" dirty="0" smtClean="0"/>
              <a:t>Я люблю петь. Я хочу есть. Мне нравится гулять. </a:t>
            </a:r>
            <a:br>
              <a:rPr lang="ru-RU" dirty="0" smtClean="0"/>
            </a:br>
            <a:r>
              <a:rPr lang="ru-RU" dirty="0" smtClean="0"/>
              <a:t/>
            </a:r>
            <a:br>
              <a:rPr lang="ru-RU" dirty="0" smtClean="0"/>
            </a:br>
            <a:r>
              <a:rPr lang="ru-RU" dirty="0" smtClean="0"/>
              <a:t>3) Словами </a:t>
            </a:r>
            <a:r>
              <a:rPr lang="ru-RU" b="1" dirty="0" smtClean="0"/>
              <a:t>можно, нужно, надо</a:t>
            </a:r>
            <a:r>
              <a:rPr lang="ru-RU" dirty="0" smtClean="0"/>
              <a:t> и т.д.</a:t>
            </a:r>
          </a:p>
          <a:p>
            <a:pPr>
              <a:buNone/>
            </a:pPr>
            <a:r>
              <a:rPr lang="ru-RU" dirty="0" smtClean="0"/>
              <a:t/>
            </a:r>
            <a:br>
              <a:rPr lang="ru-RU" dirty="0" smtClean="0"/>
            </a:br>
            <a:r>
              <a:rPr lang="ru-RU" dirty="0" smtClean="0"/>
              <a:t>Можно выйти? Нужно верить. </a:t>
            </a:r>
            <a:endParaRPr lang="ru-RU" b="1" dirty="0" smtClean="0"/>
          </a:p>
          <a:p>
            <a:pPr>
              <a:buNone/>
            </a:pPr>
            <a:endParaRPr lang="ru-RU" b="1" dirty="0" smtClean="0"/>
          </a:p>
          <a:p>
            <a:pPr>
              <a:buNone/>
            </a:pPr>
            <a:r>
              <a:rPr lang="ru-RU" b="1" dirty="0" smtClean="0">
                <a:solidFill>
                  <a:srgbClr val="C00000"/>
                </a:solidFill>
              </a:rPr>
              <a:t>         Примечание:</a:t>
            </a:r>
            <a:r>
              <a:rPr lang="ru-RU" dirty="0" smtClean="0"/>
              <a:t/>
            </a:r>
            <a:br>
              <a:rPr lang="ru-RU" dirty="0" smtClean="0"/>
            </a:br>
            <a:endParaRPr lang="ru-RU" dirty="0" smtClean="0"/>
          </a:p>
          <a:p>
            <a:pPr>
              <a:buNone/>
            </a:pPr>
            <a:r>
              <a:rPr lang="ru-RU" dirty="0" smtClean="0"/>
              <a:t>         Инфинитив не всегда входит в состав сказуемого. Он может являться второстепенным членом предложения. </a:t>
            </a:r>
            <a:br>
              <a:rPr lang="ru-RU" dirty="0" smtClean="0"/>
            </a:br>
            <a:r>
              <a:rPr lang="ru-RU" dirty="0" smtClean="0"/>
              <a:t/>
            </a:r>
            <a:br>
              <a:rPr lang="ru-RU" dirty="0" smtClean="0"/>
            </a:br>
            <a:r>
              <a:rPr lang="ru-RU" dirty="0" smtClean="0"/>
              <a:t>Ситуации, при которых инфинитив не входит в состав сказуемого:</a:t>
            </a:r>
            <a:br>
              <a:rPr lang="ru-RU" dirty="0" smtClean="0"/>
            </a:br>
            <a:r>
              <a:rPr lang="ru-RU" dirty="0" smtClean="0"/>
              <a:t/>
            </a:r>
            <a:br>
              <a:rPr lang="ru-RU" dirty="0" smtClean="0"/>
            </a:br>
            <a:r>
              <a:rPr lang="ru-RU" dirty="0" smtClean="0"/>
              <a:t>1.    Инфинитив и вспомогательный глагол обозначают действия разных лиц. </a:t>
            </a:r>
            <a:br>
              <a:rPr lang="ru-RU" dirty="0" smtClean="0"/>
            </a:br>
            <a:r>
              <a:rPr lang="ru-RU" dirty="0" smtClean="0"/>
              <a:t>Они просили ее спеть. (они просили, а действие «спеть» совершает другой деятель) </a:t>
            </a:r>
            <a:br>
              <a:rPr lang="ru-RU" dirty="0" smtClean="0"/>
            </a:br>
            <a:r>
              <a:rPr lang="ru-RU" dirty="0" smtClean="0"/>
              <a:t>Доктора запретили курить. </a:t>
            </a:r>
            <a:br>
              <a:rPr lang="ru-RU" dirty="0" smtClean="0"/>
            </a:br>
            <a:r>
              <a:rPr lang="ru-RU" dirty="0" smtClean="0"/>
              <a:t/>
            </a:r>
            <a:br>
              <a:rPr lang="ru-RU" dirty="0" smtClean="0"/>
            </a:br>
            <a:r>
              <a:rPr lang="ru-RU" dirty="0" smtClean="0"/>
              <a:t>2.    Инфинитив относится к глаголу движения. </a:t>
            </a:r>
            <a:br>
              <a:rPr lang="ru-RU" dirty="0" smtClean="0"/>
            </a:br>
            <a:r>
              <a:rPr lang="ru-RU" dirty="0" smtClean="0"/>
              <a:t>Он пришел посмотреть фильм. (посмотреть – обстоятельство цели) </a:t>
            </a:r>
            <a:br>
              <a:rPr lang="ru-RU" dirty="0" smtClean="0"/>
            </a:br>
            <a:r>
              <a:rPr lang="ru-RU" dirty="0" smtClean="0"/>
              <a:t/>
            </a:r>
            <a:br>
              <a:rPr lang="ru-RU" dirty="0" smtClean="0"/>
            </a:br>
            <a:r>
              <a:rPr lang="ru-RU" dirty="0" smtClean="0"/>
              <a:t>3.    К инфинитиву можно задать вопрос «КАКОЙ?» В таких случаях инфинитив относится к подлежащему, а не к сказуемому. </a:t>
            </a:r>
            <a:br>
              <a:rPr lang="ru-RU" dirty="0" smtClean="0"/>
            </a:br>
            <a:r>
              <a:rPr lang="ru-RU" dirty="0" smtClean="0"/>
              <a:t>Желание гулять посетило его только сейчас. </a:t>
            </a:r>
            <a:endParaRPr lang="ru-RU" b="1" dirty="0" smtClean="0">
              <a:solidFill>
                <a:srgbClr val="C00000"/>
              </a:solidFill>
            </a:endParaRPr>
          </a:p>
          <a:p>
            <a:pPr>
              <a:buNone/>
            </a:pPr>
            <a:endParaRPr lang="ru-RU"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normAutofit/>
          </a:bodyPr>
          <a:lstStyle/>
          <a:p>
            <a:pPr algn="ctr"/>
            <a:r>
              <a:rPr lang="ru-RU" sz="2800" dirty="0" smtClean="0"/>
              <a:t>Сказуемое</a:t>
            </a:r>
            <a:endParaRPr lang="ru-RU" sz="2800" dirty="0"/>
          </a:p>
        </p:txBody>
      </p:sp>
      <p:sp>
        <p:nvSpPr>
          <p:cNvPr id="3" name="Содержимое 2"/>
          <p:cNvSpPr>
            <a:spLocks noGrp="1"/>
          </p:cNvSpPr>
          <p:nvPr>
            <p:ph idx="1"/>
          </p:nvPr>
        </p:nvSpPr>
        <p:spPr>
          <a:xfrm>
            <a:off x="1043608" y="1052736"/>
            <a:ext cx="7890080" cy="5195664"/>
          </a:xfrm>
        </p:spPr>
        <p:txBody>
          <a:bodyPr>
            <a:normAutofit fontScale="55000" lnSpcReduction="20000"/>
          </a:bodyPr>
          <a:lstStyle/>
          <a:p>
            <a:pPr algn="ctr">
              <a:buNone/>
            </a:pPr>
            <a:r>
              <a:rPr lang="ru-RU" b="1" dirty="0" smtClean="0">
                <a:solidFill>
                  <a:schemeClr val="accent4">
                    <a:lumMod val="50000"/>
                  </a:schemeClr>
                </a:solidFill>
              </a:rPr>
              <a:t>СИС (составное именное сказуемое) = глагол </a:t>
            </a:r>
            <a:r>
              <a:rPr lang="ru-RU" b="1" dirty="0" err="1" smtClean="0">
                <a:solidFill>
                  <a:schemeClr val="accent4">
                    <a:lumMod val="50000"/>
                  </a:schemeClr>
                </a:solidFill>
              </a:rPr>
              <a:t>связка+</a:t>
            </a:r>
            <a:r>
              <a:rPr lang="ru-RU" b="1" dirty="0" smtClean="0">
                <a:solidFill>
                  <a:schemeClr val="accent4">
                    <a:lumMod val="50000"/>
                  </a:schemeClr>
                </a:solidFill>
              </a:rPr>
              <a:t> имя (</a:t>
            </a:r>
            <a:r>
              <a:rPr lang="ru-RU" b="1" dirty="0" err="1" smtClean="0">
                <a:solidFill>
                  <a:schemeClr val="accent4">
                    <a:lumMod val="50000"/>
                  </a:schemeClr>
                </a:solidFill>
              </a:rPr>
              <a:t>сущ</a:t>
            </a:r>
            <a:r>
              <a:rPr lang="ru-RU" b="1" dirty="0" smtClean="0">
                <a:solidFill>
                  <a:schemeClr val="accent4">
                    <a:lumMod val="50000"/>
                  </a:schemeClr>
                </a:solidFill>
              </a:rPr>
              <a:t>, </a:t>
            </a:r>
            <a:r>
              <a:rPr lang="ru-RU" b="1" dirty="0" err="1" smtClean="0">
                <a:solidFill>
                  <a:schemeClr val="accent4">
                    <a:lumMod val="50000"/>
                  </a:schemeClr>
                </a:solidFill>
              </a:rPr>
              <a:t>числ</a:t>
            </a:r>
            <a:r>
              <a:rPr lang="ru-RU" b="1" dirty="0" smtClean="0">
                <a:solidFill>
                  <a:schemeClr val="accent4">
                    <a:lumMod val="50000"/>
                  </a:schemeClr>
                </a:solidFill>
              </a:rPr>
              <a:t>, прил...)</a:t>
            </a:r>
          </a:p>
          <a:p>
            <a:pPr>
              <a:buNone/>
            </a:pPr>
            <a:r>
              <a:rPr lang="ru-RU" b="1" dirty="0" smtClean="0">
                <a:solidFill>
                  <a:schemeClr val="accent4">
                    <a:lumMod val="50000"/>
                  </a:schemeClr>
                </a:solidFill>
              </a:rPr>
              <a:t> </a:t>
            </a:r>
            <a:r>
              <a:rPr lang="ru-RU" b="1" dirty="0" smtClean="0"/>
              <a:t>Способ выражения глагола-связки: </a:t>
            </a:r>
            <a:r>
              <a:rPr lang="ru-RU" dirty="0" smtClean="0"/>
              <a:t/>
            </a:r>
            <a:br>
              <a:rPr lang="ru-RU" dirty="0" smtClean="0"/>
            </a:br>
            <a:r>
              <a:rPr lang="ru-RU" dirty="0" smtClean="0"/>
              <a:t/>
            </a:r>
            <a:br>
              <a:rPr lang="ru-RU" dirty="0" smtClean="0"/>
            </a:br>
            <a:r>
              <a:rPr lang="ru-RU" dirty="0" smtClean="0"/>
              <a:t>1.    Бытийные глаголы (быть, становиться, делаться, казаться, являться, бывать, называться и т.д.) </a:t>
            </a:r>
            <a:br>
              <a:rPr lang="ru-RU" dirty="0" smtClean="0"/>
            </a:br>
            <a:r>
              <a:rPr lang="ru-RU" dirty="0" smtClean="0"/>
              <a:t>2.    Глагол движения в бытийном значении (можно заменить на был, казался) </a:t>
            </a:r>
            <a:br>
              <a:rPr lang="ru-RU" dirty="0" smtClean="0"/>
            </a:br>
            <a:r>
              <a:rPr lang="ru-RU" dirty="0" smtClean="0"/>
              <a:t/>
            </a:r>
            <a:br>
              <a:rPr lang="ru-RU" dirty="0" smtClean="0"/>
            </a:br>
            <a:r>
              <a:rPr lang="ru-RU" b="1" dirty="0" smtClean="0">
                <a:solidFill>
                  <a:srgbClr val="C00000"/>
                </a:solidFill>
              </a:rPr>
              <a:t>Примечание:</a:t>
            </a:r>
            <a:r>
              <a:rPr lang="ru-RU" dirty="0" smtClean="0"/>
              <a:t/>
            </a:r>
            <a:br>
              <a:rPr lang="ru-RU" dirty="0" smtClean="0"/>
            </a:br>
            <a:r>
              <a:rPr lang="ru-RU" dirty="0" smtClean="0"/>
              <a:t/>
            </a:r>
            <a:br>
              <a:rPr lang="ru-RU" dirty="0" smtClean="0"/>
            </a:br>
            <a:r>
              <a:rPr lang="ru-RU" dirty="0" smtClean="0"/>
              <a:t>1. Обратите внимание на то, что в настоящем времени связка может отсутствовать: </a:t>
            </a:r>
            <a:br>
              <a:rPr lang="ru-RU" dirty="0" smtClean="0"/>
            </a:br>
            <a:r>
              <a:rPr lang="ru-RU" dirty="0" smtClean="0"/>
              <a:t>Он врач. (составное именное) </a:t>
            </a:r>
            <a:br>
              <a:rPr lang="ru-RU" dirty="0" smtClean="0"/>
            </a:br>
            <a:r>
              <a:rPr lang="ru-RU" dirty="0" smtClean="0"/>
              <a:t/>
            </a:r>
            <a:br>
              <a:rPr lang="ru-RU" dirty="0" smtClean="0"/>
            </a:br>
            <a:r>
              <a:rPr lang="ru-RU" dirty="0" smtClean="0"/>
              <a:t>2. Различайте БЫТЬ в роли связки и БЫТЬ в роли глагола в значении «находиться, существовать».</a:t>
            </a:r>
            <a:br>
              <a:rPr lang="ru-RU" dirty="0" smtClean="0"/>
            </a:br>
            <a:r>
              <a:rPr lang="ru-RU" dirty="0" smtClean="0"/>
              <a:t/>
            </a:r>
            <a:br>
              <a:rPr lang="ru-RU" dirty="0" smtClean="0"/>
            </a:br>
            <a:r>
              <a:rPr lang="ru-RU" dirty="0" smtClean="0"/>
              <a:t>Он был здесь вчера. (</a:t>
            </a:r>
            <a:r>
              <a:rPr lang="ru-RU" dirty="0" err="1" smtClean="0"/>
              <a:t>=присутствовал</a:t>
            </a:r>
            <a:r>
              <a:rPr lang="ru-RU" dirty="0" smtClean="0"/>
              <a:t>) </a:t>
            </a:r>
            <a:br>
              <a:rPr lang="ru-RU" dirty="0" smtClean="0"/>
            </a:br>
            <a:r>
              <a:rPr lang="ru-RU" dirty="0" smtClean="0"/>
              <a:t>Быть = связка, Он был умным. </a:t>
            </a:r>
            <a:br>
              <a:rPr lang="ru-RU" dirty="0" smtClean="0"/>
            </a:br>
            <a:r>
              <a:rPr lang="ru-RU" dirty="0" err="1" smtClean="0"/>
              <a:t>Быть=существовать</a:t>
            </a:r>
            <a:r>
              <a:rPr lang="ru-RU" dirty="0" smtClean="0"/>
              <a:t>. Он был здесь. </a:t>
            </a:r>
            <a:endParaRPr lang="ru-RU"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8856984" cy="1143000"/>
          </a:xfrm>
        </p:spPr>
        <p:txBody>
          <a:bodyPr>
            <a:normAutofit/>
          </a:bodyPr>
          <a:lstStyle/>
          <a:p>
            <a:pPr algn="ctr"/>
            <a:r>
              <a:rPr lang="ru-RU" sz="3600" b="1" dirty="0" smtClean="0"/>
              <a:t>Второстепенные члены предложения </a:t>
            </a:r>
            <a:endParaRPr lang="ru-RU" sz="3600" dirty="0"/>
          </a:p>
        </p:txBody>
      </p:sp>
      <p:sp>
        <p:nvSpPr>
          <p:cNvPr id="3" name="Содержимое 2"/>
          <p:cNvSpPr>
            <a:spLocks noGrp="1"/>
          </p:cNvSpPr>
          <p:nvPr>
            <p:ph idx="1"/>
          </p:nvPr>
        </p:nvSpPr>
        <p:spPr>
          <a:xfrm>
            <a:off x="971600" y="1052736"/>
            <a:ext cx="8172400" cy="5616624"/>
          </a:xfrm>
        </p:spPr>
        <p:txBody>
          <a:bodyPr>
            <a:normAutofit fontScale="55000" lnSpcReduction="20000"/>
          </a:bodyPr>
          <a:lstStyle/>
          <a:p>
            <a:pPr fontAlgn="base">
              <a:buNone/>
            </a:pPr>
            <a:r>
              <a:rPr lang="ru-RU" b="1" dirty="0" smtClean="0"/>
              <a:t> </a:t>
            </a:r>
          </a:p>
          <a:p>
            <a:pPr fontAlgn="base">
              <a:buNone/>
            </a:pPr>
            <a:r>
              <a:rPr lang="ru-RU" dirty="0" smtClean="0"/>
              <a:t/>
            </a:r>
            <a:br>
              <a:rPr lang="ru-RU" dirty="0" smtClean="0"/>
            </a:br>
            <a:r>
              <a:rPr lang="ru-RU" b="1" dirty="0" smtClean="0"/>
              <a:t>Определения</a:t>
            </a:r>
            <a:r>
              <a:rPr lang="ru-RU" dirty="0" smtClean="0"/>
              <a:t> (отвечают на вопрос «какой?», обозначают признак) </a:t>
            </a:r>
            <a:br>
              <a:rPr lang="ru-RU" dirty="0" smtClean="0"/>
            </a:br>
            <a:r>
              <a:rPr lang="ru-RU" b="1" dirty="0" smtClean="0"/>
              <a:t>Дополнения</a:t>
            </a:r>
            <a:r>
              <a:rPr lang="ru-RU" dirty="0" smtClean="0"/>
              <a:t> (отвечают на вопросы косвенных падежей - всех падежей, кроме И.П. ) </a:t>
            </a:r>
            <a:br>
              <a:rPr lang="ru-RU" dirty="0" smtClean="0"/>
            </a:br>
            <a:r>
              <a:rPr lang="ru-RU" b="1" dirty="0" smtClean="0"/>
              <a:t>Обстоятельства</a:t>
            </a:r>
            <a:r>
              <a:rPr lang="ru-RU" dirty="0" smtClean="0"/>
              <a:t> (отвечают на вопросы: где, куда, откуда, как, почему, когда, с какой целью и т.д.) </a:t>
            </a:r>
            <a:br>
              <a:rPr lang="ru-RU" dirty="0" smtClean="0"/>
            </a:br>
            <a:r>
              <a:rPr lang="ru-RU" dirty="0" smtClean="0"/>
              <a:t/>
            </a:r>
            <a:br>
              <a:rPr lang="ru-RU" dirty="0" smtClean="0"/>
            </a:br>
            <a:r>
              <a:rPr lang="ru-RU" dirty="0" smtClean="0"/>
              <a:t>Второстепенные члены предложения могут </a:t>
            </a:r>
            <a:r>
              <a:rPr lang="ru-RU" dirty="0" err="1" smtClean="0"/>
              <a:t>быть:обособленными</a:t>
            </a:r>
            <a:r>
              <a:rPr lang="ru-RU" dirty="0" smtClean="0"/>
              <a:t>*/</a:t>
            </a:r>
            <a:r>
              <a:rPr lang="ru-RU" dirty="0" err="1" smtClean="0"/>
              <a:t>неособленными</a:t>
            </a:r>
            <a:endParaRPr lang="ru-RU" dirty="0" smtClean="0"/>
          </a:p>
          <a:p>
            <a:pPr fontAlgn="base">
              <a:buNone/>
            </a:pPr>
            <a:r>
              <a:rPr lang="ru-RU" dirty="0" smtClean="0"/>
              <a:t>       распространенными**/нераспространенными</a:t>
            </a:r>
          </a:p>
          <a:p>
            <a:pPr>
              <a:buNone/>
            </a:pPr>
            <a:r>
              <a:rPr lang="ru-RU" dirty="0" smtClean="0"/>
              <a:t/>
            </a:r>
            <a:br>
              <a:rPr lang="ru-RU" dirty="0" smtClean="0"/>
            </a:br>
            <a:r>
              <a:rPr lang="ru-RU" dirty="0" smtClean="0"/>
              <a:t>*Обособленный – значит выделенный запятыми с двух сторон (или с одной, если стоит в конце или в начале предложения) </a:t>
            </a:r>
            <a:br>
              <a:rPr lang="ru-RU" dirty="0" smtClean="0"/>
            </a:br>
            <a:r>
              <a:rPr lang="ru-RU" dirty="0" smtClean="0"/>
              <a:t>**Распространенный - имеющий зависимые слова. </a:t>
            </a:r>
            <a:br>
              <a:rPr lang="ru-RU" dirty="0" smtClean="0"/>
            </a:br>
            <a:r>
              <a:rPr lang="ru-RU" dirty="0" smtClean="0"/>
              <a:t/>
            </a:r>
            <a:br>
              <a:rPr lang="ru-RU" dirty="0" smtClean="0"/>
            </a:br>
            <a:r>
              <a:rPr lang="ru-RU" dirty="0" smtClean="0"/>
              <a:t>Обособленным может быть любой второстепенный член предложения.</a:t>
            </a:r>
            <a:br>
              <a:rPr lang="ru-RU" dirty="0" smtClean="0"/>
            </a:br>
            <a:r>
              <a:rPr lang="ru-RU" b="1" dirty="0" smtClean="0"/>
              <a:t>Обособленное определение</a:t>
            </a:r>
            <a:r>
              <a:rPr lang="ru-RU" dirty="0" smtClean="0"/>
              <a:t> (часто так называют причастный оборот, но не только его.)</a:t>
            </a:r>
            <a:br>
              <a:rPr lang="ru-RU" dirty="0" smtClean="0"/>
            </a:br>
            <a:r>
              <a:rPr lang="ru-RU" dirty="0" smtClean="0"/>
              <a:t>Обособленным определением может быть и одиночное прилагательное. </a:t>
            </a:r>
            <a:br>
              <a:rPr lang="ru-RU" dirty="0" smtClean="0"/>
            </a:br>
            <a:r>
              <a:rPr lang="ru-RU" dirty="0" smtClean="0"/>
              <a:t/>
            </a:r>
            <a:br>
              <a:rPr lang="ru-RU" dirty="0" smtClean="0"/>
            </a:br>
            <a:r>
              <a:rPr lang="ru-RU" dirty="0" smtClean="0"/>
              <a:t>Обособленное обстоятельство (так часто называют деепричастный оборот, однако может выражено и другими частями речи)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658418"/>
          </a:xfrm>
        </p:spPr>
        <p:txBody>
          <a:bodyPr>
            <a:normAutofit fontScale="90000"/>
          </a:bodyPr>
          <a:lstStyle/>
          <a:p>
            <a:r>
              <a:rPr lang="ru-RU" sz="4400" b="1" i="1" dirty="0" smtClean="0">
                <a:solidFill>
                  <a:schemeClr val="accent6"/>
                </a:solidFill>
              </a:rPr>
              <a:t/>
            </a:r>
            <a:br>
              <a:rPr lang="ru-RU" sz="4400" b="1" i="1" dirty="0" smtClean="0">
                <a:solidFill>
                  <a:schemeClr val="accent6"/>
                </a:solidFill>
              </a:rPr>
            </a:br>
            <a:r>
              <a:rPr lang="ru-RU" sz="4400" b="1" i="1" dirty="0" smtClean="0">
                <a:solidFill>
                  <a:schemeClr val="accent6"/>
                </a:solidFill>
              </a:rPr>
              <a:t/>
            </a:r>
            <a:br>
              <a:rPr lang="ru-RU" sz="4400" b="1" i="1" dirty="0" smtClean="0">
                <a:solidFill>
                  <a:schemeClr val="accent6"/>
                </a:solidFill>
              </a:rPr>
            </a:br>
            <a:r>
              <a:rPr lang="ru-RU" sz="4400" b="1" i="1" dirty="0" smtClean="0">
                <a:solidFill>
                  <a:schemeClr val="accent6"/>
                </a:solidFill>
              </a:rPr>
              <a:t/>
            </a:r>
            <a:br>
              <a:rPr lang="ru-RU" sz="4400" b="1" i="1" dirty="0" smtClean="0">
                <a:solidFill>
                  <a:schemeClr val="accent6"/>
                </a:solidFill>
              </a:rPr>
            </a:br>
            <a:r>
              <a:rPr lang="ru-RU" sz="4400" b="1" i="1" dirty="0" smtClean="0">
                <a:solidFill>
                  <a:schemeClr val="accent6"/>
                </a:solidFill>
              </a:rPr>
              <a:t/>
            </a:r>
            <a:br>
              <a:rPr lang="ru-RU" sz="4400" b="1" i="1" dirty="0" smtClean="0">
                <a:solidFill>
                  <a:schemeClr val="accent6"/>
                </a:solidFill>
              </a:rPr>
            </a:br>
            <a:r>
              <a:rPr lang="ru-RU" sz="4400" b="1" i="1" dirty="0" smtClean="0">
                <a:solidFill>
                  <a:schemeClr val="accent6"/>
                </a:solidFill>
              </a:rPr>
              <a:t/>
            </a:r>
            <a:br>
              <a:rPr lang="ru-RU" sz="4400" b="1" i="1" dirty="0" smtClean="0">
                <a:solidFill>
                  <a:schemeClr val="accent6"/>
                </a:solidFill>
              </a:rPr>
            </a:br>
            <a:r>
              <a:rPr lang="ru-RU" sz="4400" b="1" i="1" dirty="0" smtClean="0">
                <a:solidFill>
                  <a:schemeClr val="accent6"/>
                </a:solidFill>
              </a:rPr>
              <a:t/>
            </a:r>
            <a:br>
              <a:rPr lang="ru-RU" sz="4400" b="1" i="1" dirty="0" smtClean="0">
                <a:solidFill>
                  <a:schemeClr val="accent6"/>
                </a:solidFill>
              </a:rPr>
            </a:br>
            <a:endParaRPr lang="ru-RU" dirty="0"/>
          </a:p>
        </p:txBody>
      </p:sp>
      <p:sp>
        <p:nvSpPr>
          <p:cNvPr id="3" name="Содержимое 2"/>
          <p:cNvSpPr>
            <a:spLocks noGrp="1"/>
          </p:cNvSpPr>
          <p:nvPr>
            <p:ph idx="1"/>
          </p:nvPr>
        </p:nvSpPr>
        <p:spPr>
          <a:xfrm>
            <a:off x="1435608" y="260648"/>
            <a:ext cx="7240848" cy="1728192"/>
          </a:xfrm>
        </p:spPr>
        <p:txBody>
          <a:bodyPr>
            <a:normAutofit/>
          </a:bodyPr>
          <a:lstStyle/>
          <a:p>
            <a:pPr>
              <a:buNone/>
            </a:pPr>
            <a:r>
              <a:rPr lang="ru-RU" b="1" i="1" dirty="0" smtClean="0">
                <a:solidFill>
                  <a:schemeClr val="accent6"/>
                </a:solidFill>
              </a:rPr>
              <a:t>«Синтаксический анализ на ОГЭ: </a:t>
            </a:r>
            <a:br>
              <a:rPr lang="ru-RU" b="1" i="1" dirty="0" smtClean="0">
                <a:solidFill>
                  <a:schemeClr val="accent6"/>
                </a:solidFill>
              </a:rPr>
            </a:br>
            <a:r>
              <a:rPr lang="ru-RU" b="1" i="1" dirty="0" smtClean="0">
                <a:solidFill>
                  <a:schemeClr val="accent6"/>
                </a:solidFill>
              </a:rPr>
              <a:t>как    подготовить    выпускников   к     выполнению     задания      №2».</a:t>
            </a:r>
            <a:endParaRPr lang="ru-RU" dirty="0"/>
          </a:p>
        </p:txBody>
      </p:sp>
      <p:sp>
        <p:nvSpPr>
          <p:cNvPr id="4" name="Прямоугольник 3"/>
          <p:cNvSpPr/>
          <p:nvPr/>
        </p:nvSpPr>
        <p:spPr>
          <a:xfrm>
            <a:off x="1475656" y="2204864"/>
            <a:ext cx="6840760" cy="2308324"/>
          </a:xfrm>
          <a:prstGeom prst="rect">
            <a:avLst/>
          </a:prstGeom>
        </p:spPr>
        <p:txBody>
          <a:bodyPr wrap="square">
            <a:spAutoFit/>
          </a:bodyPr>
          <a:lstStyle/>
          <a:p>
            <a:pPr algn="ctr">
              <a:buNone/>
            </a:pPr>
            <a:endParaRPr lang="ru-RU" sz="3600" i="1" dirty="0" smtClean="0">
              <a:solidFill>
                <a:srgbClr val="002060"/>
              </a:solidFill>
            </a:endParaRPr>
          </a:p>
          <a:p>
            <a:pPr algn="ctr">
              <a:buNone/>
            </a:pPr>
            <a:r>
              <a:rPr lang="ru-RU" sz="3600" i="1" dirty="0" smtClean="0">
                <a:solidFill>
                  <a:srgbClr val="002060"/>
                </a:solidFill>
              </a:rPr>
              <a:t>задание на выбор и запись номеров правильных ответов </a:t>
            </a:r>
          </a:p>
          <a:p>
            <a:pPr algn="ctr">
              <a:buNone/>
            </a:pPr>
            <a:r>
              <a:rPr lang="ru-RU" sz="3600" i="1" dirty="0" smtClean="0">
                <a:solidFill>
                  <a:srgbClr val="002060"/>
                </a:solidFill>
              </a:rPr>
              <a:t>из  предложенного перечня</a:t>
            </a:r>
            <a:endParaRPr lang="ru-RU" sz="3600" i="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8568952" cy="1143000"/>
          </a:xfrm>
        </p:spPr>
        <p:txBody>
          <a:bodyPr>
            <a:normAutofit fontScale="90000"/>
          </a:bodyPr>
          <a:lstStyle/>
          <a:p>
            <a:pPr algn="ctr"/>
            <a:r>
              <a:rPr lang="ru-RU" sz="3100" b="1" dirty="0" smtClean="0"/>
              <a:t>Двусоставные и односоставные предложения </a:t>
            </a:r>
            <a:r>
              <a:rPr lang="ru-RU" b="1" dirty="0" smtClean="0"/>
              <a:t/>
            </a:r>
            <a:br>
              <a:rPr lang="ru-RU" b="1" dirty="0" smtClean="0"/>
            </a:br>
            <a:endParaRPr lang="ru-RU" dirty="0"/>
          </a:p>
        </p:txBody>
      </p:sp>
      <p:sp>
        <p:nvSpPr>
          <p:cNvPr id="5" name="Содержимое 4"/>
          <p:cNvSpPr>
            <a:spLocks noGrp="1"/>
          </p:cNvSpPr>
          <p:nvPr>
            <p:ph idx="1"/>
          </p:nvPr>
        </p:nvSpPr>
        <p:spPr>
          <a:xfrm>
            <a:off x="971600" y="908720"/>
            <a:ext cx="8172400" cy="5949280"/>
          </a:xfrm>
        </p:spPr>
        <p:txBody>
          <a:bodyPr>
            <a:normAutofit fontScale="47500" lnSpcReduction="20000"/>
          </a:bodyPr>
          <a:lstStyle/>
          <a:p>
            <a:pPr fontAlgn="base"/>
            <a:r>
              <a:rPr lang="ru-RU" b="1" dirty="0" smtClean="0"/>
              <a:t>Односоставные предложения делятся на: </a:t>
            </a:r>
            <a:r>
              <a:rPr lang="ru-RU" dirty="0" smtClean="0"/>
              <a:t/>
            </a:r>
            <a:br>
              <a:rPr lang="ru-RU" dirty="0" smtClean="0"/>
            </a:br>
            <a:r>
              <a:rPr lang="ru-RU" dirty="0" smtClean="0"/>
              <a:t/>
            </a:r>
            <a:br>
              <a:rPr lang="ru-RU" dirty="0" smtClean="0"/>
            </a:br>
            <a:r>
              <a:rPr lang="ru-RU" dirty="0" smtClean="0"/>
              <a:t>1.    </a:t>
            </a:r>
            <a:r>
              <a:rPr lang="ru-RU" b="1" dirty="0" smtClean="0"/>
              <a:t>Определенно-личные</a:t>
            </a:r>
            <a:r>
              <a:rPr lang="ru-RU" dirty="0" smtClean="0"/>
              <a:t> (в таких предложениях нет подлежащего, но вместо него можно подставить Я,МЫ,ТЫ,ВЫ) </a:t>
            </a:r>
            <a:br>
              <a:rPr lang="ru-RU" dirty="0" smtClean="0"/>
            </a:br>
            <a:r>
              <a:rPr lang="ru-RU" dirty="0" smtClean="0"/>
              <a:t>Хожу по городу, ничего не замечаю. </a:t>
            </a:r>
            <a:br>
              <a:rPr lang="ru-RU" dirty="0" smtClean="0"/>
            </a:br>
            <a:r>
              <a:rPr lang="ru-RU" dirty="0" smtClean="0"/>
              <a:t/>
            </a:r>
            <a:br>
              <a:rPr lang="ru-RU" dirty="0" smtClean="0"/>
            </a:br>
            <a:r>
              <a:rPr lang="ru-RU" dirty="0" smtClean="0"/>
              <a:t>2.    </a:t>
            </a:r>
            <a:r>
              <a:rPr lang="ru-RU" b="1" dirty="0" smtClean="0"/>
              <a:t>Неопределенно-личные</a:t>
            </a:r>
            <a:r>
              <a:rPr lang="ru-RU" dirty="0" smtClean="0"/>
              <a:t> (нет подлежащего, но вместо него можно подставить ОНИ) </a:t>
            </a:r>
            <a:br>
              <a:rPr lang="ru-RU" dirty="0" smtClean="0"/>
            </a:br>
            <a:r>
              <a:rPr lang="ru-RU" dirty="0" smtClean="0"/>
              <a:t>Ходят тут, смотрят. </a:t>
            </a:r>
            <a:br>
              <a:rPr lang="ru-RU" dirty="0" smtClean="0"/>
            </a:br>
            <a:r>
              <a:rPr lang="ru-RU" dirty="0" smtClean="0"/>
              <a:t/>
            </a:r>
            <a:br>
              <a:rPr lang="ru-RU" dirty="0" smtClean="0"/>
            </a:br>
            <a:r>
              <a:rPr lang="ru-RU" dirty="0" smtClean="0"/>
              <a:t>3.    </a:t>
            </a:r>
            <a:r>
              <a:rPr lang="ru-RU" b="1" dirty="0" smtClean="0"/>
              <a:t>Обобщенно-личные</a:t>
            </a:r>
            <a:r>
              <a:rPr lang="ru-RU" dirty="0" smtClean="0"/>
              <a:t> (нет подлежащего. Как правило, это пословицы и поговорки) </a:t>
            </a:r>
            <a:br>
              <a:rPr lang="ru-RU" dirty="0" smtClean="0"/>
            </a:br>
            <a:r>
              <a:rPr lang="ru-RU" dirty="0" smtClean="0"/>
              <a:t>Цыплят по осени считают. </a:t>
            </a:r>
            <a:br>
              <a:rPr lang="ru-RU" dirty="0" smtClean="0"/>
            </a:br>
            <a:r>
              <a:rPr lang="ru-RU" dirty="0" smtClean="0"/>
              <a:t/>
            </a:r>
            <a:br>
              <a:rPr lang="ru-RU" dirty="0" smtClean="0"/>
            </a:br>
            <a:r>
              <a:rPr lang="ru-RU" dirty="0" smtClean="0"/>
              <a:t>4.    </a:t>
            </a:r>
            <a:r>
              <a:rPr lang="ru-RU" b="1" dirty="0" smtClean="0"/>
              <a:t>Безличные предложения</a:t>
            </a:r>
            <a:r>
              <a:rPr lang="ru-RU" dirty="0" smtClean="0"/>
              <a:t> </a:t>
            </a:r>
            <a:br>
              <a:rPr lang="ru-RU" dirty="0" smtClean="0"/>
            </a:br>
            <a:r>
              <a:rPr lang="ru-RU" dirty="0" smtClean="0"/>
              <a:t> в них нет подлежащего, нельзя ничего подставить, действие совершается непонятно кем) явления природы. Вечереет. Смеркается. </a:t>
            </a:r>
          </a:p>
          <a:p>
            <a:pPr fontAlgn="base"/>
            <a:r>
              <a:rPr lang="ru-RU" dirty="0" smtClean="0"/>
              <a:t>состояние человека. Мне грустно. Мне тошно. </a:t>
            </a:r>
          </a:p>
          <a:p>
            <a:pPr fontAlgn="base"/>
            <a:r>
              <a:rPr lang="ru-RU" dirty="0" smtClean="0"/>
              <a:t>отсутствие чего-либо. НЕТ, НЕ БЫЛО, НЕ БУДЕТ, не осталось, не хватило На небе нет ни облачка. У него не было сил сражаться. </a:t>
            </a:r>
          </a:p>
          <a:p>
            <a:pPr fontAlgn="base"/>
            <a:r>
              <a:rPr lang="ru-RU" dirty="0" smtClean="0"/>
              <a:t>инфинитив. Нужно много заниматься. Всем молчать. Быть грозе. </a:t>
            </a:r>
          </a:p>
          <a:p>
            <a:pPr fontAlgn="base"/>
            <a:r>
              <a:rPr lang="ru-RU" dirty="0" smtClean="0"/>
              <a:t>краткое страдательное причастие . Об этом много сказано. </a:t>
            </a:r>
          </a:p>
          <a:p>
            <a:r>
              <a:rPr lang="ru-RU" dirty="0" smtClean="0"/>
              <a:t/>
            </a:r>
            <a:br>
              <a:rPr lang="ru-RU" dirty="0" smtClean="0"/>
            </a:br>
            <a:r>
              <a:rPr lang="ru-RU" dirty="0" smtClean="0"/>
              <a:t>5.    </a:t>
            </a:r>
            <a:r>
              <a:rPr lang="ru-RU" b="1" dirty="0" smtClean="0"/>
              <a:t>Назывные предложения</a:t>
            </a:r>
            <a:r>
              <a:rPr lang="ru-RU" dirty="0" smtClean="0"/>
              <a:t> (в них отсутствует сказуемое).</a:t>
            </a:r>
            <a:br>
              <a:rPr lang="ru-RU" dirty="0" smtClean="0"/>
            </a:br>
            <a:r>
              <a:rPr lang="ru-RU" dirty="0" smtClean="0"/>
              <a:t>Ночь. Улица. Фонарь. </a:t>
            </a:r>
            <a:br>
              <a:rPr lang="ru-RU" dirty="0" smtClean="0"/>
            </a:br>
            <a:r>
              <a:rPr lang="ru-RU" dirty="0" smtClean="0"/>
              <a:t/>
            </a:r>
            <a:br>
              <a:rPr lang="ru-RU" dirty="0" smtClean="0"/>
            </a:br>
            <a:r>
              <a:rPr lang="ru-RU" b="1" i="1" dirty="0" smtClean="0"/>
              <a:t>Односоставные предложения могут входить в состав сложного предложения.</a:t>
            </a:r>
            <a:r>
              <a:rPr lang="ru-RU" dirty="0" smtClean="0"/>
              <a:t/>
            </a:r>
            <a:br>
              <a:rPr lang="ru-RU" dirty="0" smtClean="0"/>
            </a:br>
            <a:r>
              <a:rPr lang="ru-RU" dirty="0" smtClean="0"/>
              <a:t/>
            </a:r>
            <a:br>
              <a:rPr lang="ru-RU" dirty="0" smtClean="0"/>
            </a:br>
            <a:r>
              <a:rPr lang="ru-RU" dirty="0" smtClean="0"/>
              <a:t>[Ночь], и [всем стало так спокойно].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pPr algn="ctr"/>
            <a:r>
              <a:rPr lang="ru-RU" sz="3100" b="1" dirty="0" smtClean="0"/>
              <a:t>Простое осложненное предложение</a:t>
            </a:r>
            <a:r>
              <a:rPr lang="ru-RU" b="1" dirty="0" smtClean="0"/>
              <a:t/>
            </a:r>
            <a:br>
              <a:rPr lang="ru-RU" b="1" dirty="0" smtClean="0"/>
            </a:br>
            <a:endParaRPr lang="ru-RU" dirty="0"/>
          </a:p>
        </p:txBody>
      </p:sp>
      <p:sp>
        <p:nvSpPr>
          <p:cNvPr id="5" name="Содержимое 4"/>
          <p:cNvSpPr>
            <a:spLocks noGrp="1"/>
          </p:cNvSpPr>
          <p:nvPr>
            <p:ph idx="1"/>
          </p:nvPr>
        </p:nvSpPr>
        <p:spPr>
          <a:xfrm>
            <a:off x="1115616" y="764704"/>
            <a:ext cx="7818072" cy="5483696"/>
          </a:xfrm>
        </p:spPr>
        <p:txBody>
          <a:bodyPr>
            <a:normAutofit/>
          </a:bodyPr>
          <a:lstStyle/>
          <a:p>
            <a:pPr>
              <a:buNone/>
            </a:pPr>
            <a:r>
              <a:rPr lang="ru-RU" b="1" dirty="0" smtClean="0"/>
              <a:t>Осложненное простое предложение</a:t>
            </a:r>
            <a:r>
              <a:rPr lang="ru-RU" dirty="0" smtClean="0"/>
              <a:t> - это предложение, в составе которого есть: </a:t>
            </a:r>
            <a:br>
              <a:rPr lang="ru-RU" dirty="0" smtClean="0"/>
            </a:br>
            <a:r>
              <a:rPr lang="ru-RU" dirty="0" smtClean="0"/>
              <a:t>• однородные члены предложения. </a:t>
            </a:r>
            <a:br>
              <a:rPr lang="ru-RU" dirty="0" smtClean="0"/>
            </a:br>
            <a:r>
              <a:rPr lang="ru-RU" dirty="0" smtClean="0"/>
              <a:t>• обособленные определения или приложения, дополнения, обстоятельства. </a:t>
            </a:r>
            <a:br>
              <a:rPr lang="ru-RU" dirty="0" smtClean="0"/>
            </a:br>
            <a:r>
              <a:rPr lang="ru-RU" dirty="0" smtClean="0"/>
              <a:t>• вводные конструкции </a:t>
            </a:r>
            <a:br>
              <a:rPr lang="ru-RU" dirty="0" smtClean="0"/>
            </a:br>
            <a:r>
              <a:rPr lang="ru-RU" dirty="0" smtClean="0"/>
              <a:t>• вставные конструкции </a:t>
            </a:r>
            <a:br>
              <a:rPr lang="ru-RU" dirty="0" smtClean="0"/>
            </a:br>
            <a:r>
              <a:rPr lang="ru-RU" dirty="0" smtClean="0"/>
              <a:t>• слова-обращения </a:t>
            </a:r>
            <a:br>
              <a:rPr lang="ru-RU" dirty="0" smtClean="0"/>
            </a:br>
            <a:r>
              <a:rPr lang="ru-RU" dirty="0" smtClean="0"/>
              <a:t>• уточнение </a:t>
            </a:r>
            <a:br>
              <a:rPr lang="ru-RU" dirty="0" smtClean="0"/>
            </a:br>
            <a:r>
              <a:rPr lang="ru-RU" dirty="0" smtClean="0"/>
              <a:t>• сравнительный оборот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0"/>
            <a:ext cx="837487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04664"/>
            <a:ext cx="7498080" cy="576064"/>
          </a:xfrm>
        </p:spPr>
        <p:txBody>
          <a:bodyPr>
            <a:normAutofit fontScale="90000"/>
          </a:bodyPr>
          <a:lstStyle/>
          <a:p>
            <a:pPr algn="ctr"/>
            <a:r>
              <a:rPr lang="ru-RU" sz="3100" b="1" dirty="0" smtClean="0"/>
              <a:t>Сложносочиненное предложение</a:t>
            </a:r>
            <a:r>
              <a:rPr lang="ru-RU" dirty="0" smtClean="0"/>
              <a:t/>
            </a:r>
            <a:br>
              <a:rPr lang="ru-RU" dirty="0" smtClean="0"/>
            </a:br>
            <a:endParaRPr lang="ru-RU" dirty="0"/>
          </a:p>
        </p:txBody>
      </p:sp>
      <p:sp>
        <p:nvSpPr>
          <p:cNvPr id="3" name="Содержимое 2"/>
          <p:cNvSpPr>
            <a:spLocks noGrp="1"/>
          </p:cNvSpPr>
          <p:nvPr>
            <p:ph idx="1"/>
          </p:nvPr>
        </p:nvSpPr>
        <p:spPr>
          <a:xfrm>
            <a:off x="827584" y="764704"/>
            <a:ext cx="8106104" cy="5483696"/>
          </a:xfrm>
        </p:spPr>
        <p:txBody>
          <a:bodyPr>
            <a:normAutofit fontScale="70000" lnSpcReduction="20000"/>
          </a:bodyPr>
          <a:lstStyle/>
          <a:p>
            <a:pPr>
              <a:buNone/>
            </a:pPr>
            <a:r>
              <a:rPr lang="ru-RU" b="1" dirty="0" smtClean="0"/>
              <a:t>     ССП (сложносочиненное предложение)</a:t>
            </a:r>
            <a:r>
              <a:rPr lang="ru-RU" dirty="0" smtClean="0"/>
              <a:t> - это такое предложение, в котором несколько грамматических основ связаны между собой сочинительными союзами. Части ССП равноправны, между ними можно поставить точку.</a:t>
            </a:r>
            <a:br>
              <a:rPr lang="ru-RU" dirty="0" smtClean="0"/>
            </a:br>
            <a:r>
              <a:rPr lang="ru-RU" dirty="0" smtClean="0"/>
              <a:t/>
            </a:r>
            <a:br>
              <a:rPr lang="ru-RU" dirty="0" smtClean="0"/>
            </a:br>
            <a:r>
              <a:rPr lang="ru-RU" b="1" dirty="0" smtClean="0"/>
              <a:t>Сочинительные союзы: </a:t>
            </a:r>
            <a:r>
              <a:rPr lang="ru-RU" dirty="0" smtClean="0"/>
              <a:t/>
            </a:r>
            <a:br>
              <a:rPr lang="ru-RU" dirty="0" smtClean="0"/>
            </a:br>
            <a:r>
              <a:rPr lang="ru-RU" dirty="0" smtClean="0"/>
              <a:t>• соединительные (И, ДА (= и), не только … но и, также, тоже, и … </a:t>
            </a:r>
            <a:r>
              <a:rPr lang="ru-RU" dirty="0" err="1" smtClean="0"/>
              <a:t>и</a:t>
            </a:r>
            <a:r>
              <a:rPr lang="ru-RU" dirty="0" smtClean="0"/>
              <a:t>, ни … </a:t>
            </a:r>
            <a:r>
              <a:rPr lang="ru-RU" dirty="0" err="1" smtClean="0"/>
              <a:t>ни</a:t>
            </a:r>
            <a:r>
              <a:rPr lang="ru-RU" dirty="0" smtClean="0"/>
              <a:t>, как … так и, сколько ... столько и) </a:t>
            </a:r>
            <a:br>
              <a:rPr lang="ru-RU" dirty="0" smtClean="0"/>
            </a:br>
            <a:r>
              <a:rPr lang="ru-RU" dirty="0" smtClean="0"/>
              <a:t>• разделительные (ИЛИ, или … </a:t>
            </a:r>
            <a:r>
              <a:rPr lang="ru-RU" dirty="0" err="1" smtClean="0"/>
              <a:t>или</a:t>
            </a:r>
            <a:r>
              <a:rPr lang="ru-RU" dirty="0" smtClean="0"/>
              <a:t>, ЛИБО, либо … </a:t>
            </a:r>
            <a:r>
              <a:rPr lang="ru-RU" dirty="0" err="1" smtClean="0"/>
              <a:t>либо</a:t>
            </a:r>
            <a:r>
              <a:rPr lang="ru-RU" dirty="0" smtClean="0"/>
              <a:t>, то … </a:t>
            </a:r>
            <a:r>
              <a:rPr lang="ru-RU" dirty="0" err="1" smtClean="0"/>
              <a:t>то</a:t>
            </a:r>
            <a:r>
              <a:rPr lang="ru-RU" dirty="0" smtClean="0"/>
              <a:t>, </a:t>
            </a:r>
            <a:r>
              <a:rPr lang="ru-RU" dirty="0" err="1" smtClean="0"/>
              <a:t>то</a:t>
            </a:r>
            <a:r>
              <a:rPr lang="ru-RU" dirty="0" smtClean="0"/>
              <a:t> ли … то ли, не то … не то) </a:t>
            </a:r>
            <a:br>
              <a:rPr lang="ru-RU" dirty="0" smtClean="0"/>
            </a:br>
            <a:r>
              <a:rPr lang="ru-RU" dirty="0" smtClean="0"/>
              <a:t>• противительные (А, ДА (= но), НО, ЗАТО, ОДНАКО, ЖЕ, однако же, все же) </a:t>
            </a:r>
            <a:br>
              <a:rPr lang="ru-RU" dirty="0" smtClean="0"/>
            </a:br>
            <a:r>
              <a:rPr lang="ru-RU" dirty="0" smtClean="0"/>
              <a:t>• градационные (не только... но и, не столько... сколько, не то чтобы... а) </a:t>
            </a:r>
            <a:br>
              <a:rPr lang="ru-RU" dirty="0" smtClean="0"/>
            </a:br>
            <a:r>
              <a:rPr lang="ru-RU" dirty="0" smtClean="0"/>
              <a:t>• присоединительные (тоже, также, да и, и, ПРИТОМ, ПРИЧЕМ) </a:t>
            </a:r>
            <a:br>
              <a:rPr lang="ru-RU" dirty="0" smtClean="0"/>
            </a:br>
            <a:r>
              <a:rPr lang="ru-RU" dirty="0" smtClean="0"/>
              <a:t>• пояснительные (ТО ЕСТЬ, А ИМЕННО) </a:t>
            </a:r>
            <a:br>
              <a:rPr lang="ru-RU" dirty="0" smtClean="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04664"/>
            <a:ext cx="7498080" cy="576064"/>
          </a:xfrm>
        </p:spPr>
        <p:txBody>
          <a:bodyPr>
            <a:normAutofit fontScale="90000"/>
          </a:bodyPr>
          <a:lstStyle/>
          <a:p>
            <a:pPr algn="ctr"/>
            <a:r>
              <a:rPr lang="ru-RU" sz="3100" b="1" dirty="0" smtClean="0"/>
              <a:t>Сложноподчиненное предложение</a:t>
            </a:r>
            <a:r>
              <a:rPr lang="ru-RU" b="1" dirty="0" smtClean="0"/>
              <a:t/>
            </a:r>
            <a:br>
              <a:rPr lang="ru-RU" b="1" dirty="0" smtClean="0"/>
            </a:br>
            <a:endParaRPr lang="ru-RU" dirty="0"/>
          </a:p>
        </p:txBody>
      </p:sp>
      <p:sp>
        <p:nvSpPr>
          <p:cNvPr id="3" name="Содержимое 2"/>
          <p:cNvSpPr>
            <a:spLocks noGrp="1"/>
          </p:cNvSpPr>
          <p:nvPr>
            <p:ph idx="1"/>
          </p:nvPr>
        </p:nvSpPr>
        <p:spPr>
          <a:xfrm>
            <a:off x="899592" y="764704"/>
            <a:ext cx="8034096" cy="6093296"/>
          </a:xfrm>
        </p:spPr>
        <p:txBody>
          <a:bodyPr>
            <a:normAutofit fontScale="40000" lnSpcReduction="20000"/>
          </a:bodyPr>
          <a:lstStyle/>
          <a:p>
            <a:pPr>
              <a:buNone/>
            </a:pPr>
            <a:r>
              <a:rPr lang="ru-RU" b="1" dirty="0" smtClean="0"/>
              <a:t>СПП (сложноподчиненное предложение)</a:t>
            </a:r>
            <a:r>
              <a:rPr lang="ru-RU" dirty="0" smtClean="0"/>
              <a:t> - это предложение с несколькими грамматическими основами, соединенными подчинительными союзами. От одной главной части задается вопрос к придаточной (зависимой части). </a:t>
            </a:r>
            <a:br>
              <a:rPr lang="ru-RU" dirty="0" smtClean="0"/>
            </a:br>
            <a:r>
              <a:rPr lang="ru-RU" dirty="0" smtClean="0"/>
              <a:t/>
            </a:r>
            <a:br>
              <a:rPr lang="ru-RU" dirty="0" smtClean="0"/>
            </a:br>
            <a:r>
              <a:rPr lang="ru-RU" dirty="0" smtClean="0"/>
              <a:t>Придаточное предложение может находиться до/после главного или может разрывать главное предложение.</a:t>
            </a:r>
            <a:br>
              <a:rPr lang="ru-RU" dirty="0" smtClean="0"/>
            </a:br>
            <a:r>
              <a:rPr lang="ru-RU" dirty="0" smtClean="0"/>
              <a:t/>
            </a:r>
            <a:br>
              <a:rPr lang="ru-RU" dirty="0" smtClean="0"/>
            </a:br>
            <a:r>
              <a:rPr lang="ru-RU" dirty="0" smtClean="0"/>
              <a:t>[…], (что…) </a:t>
            </a:r>
            <a:br>
              <a:rPr lang="ru-RU" dirty="0" smtClean="0"/>
            </a:br>
            <a:r>
              <a:rPr lang="ru-RU" dirty="0" smtClean="0"/>
              <a:t>(Когда…), […] </a:t>
            </a:r>
            <a:br>
              <a:rPr lang="ru-RU" dirty="0" smtClean="0"/>
            </a:br>
            <a:r>
              <a:rPr lang="ru-RU" dirty="0" smtClean="0"/>
              <a:t>[…,(что…),..] </a:t>
            </a:r>
            <a:br>
              <a:rPr lang="ru-RU" dirty="0" smtClean="0"/>
            </a:br>
            <a:r>
              <a:rPr lang="ru-RU" dirty="0" smtClean="0"/>
              <a:t/>
            </a:r>
            <a:br>
              <a:rPr lang="ru-RU" dirty="0" smtClean="0"/>
            </a:br>
            <a:r>
              <a:rPr lang="ru-RU" b="1" dirty="0" smtClean="0"/>
              <a:t>Подчинительные союзы: </a:t>
            </a:r>
            <a:r>
              <a:rPr lang="ru-RU" dirty="0" smtClean="0"/>
              <a:t/>
            </a:r>
            <a:br>
              <a:rPr lang="ru-RU" dirty="0" smtClean="0"/>
            </a:br>
            <a:r>
              <a:rPr lang="ru-RU" dirty="0" smtClean="0"/>
              <a:t/>
            </a:r>
            <a:br>
              <a:rPr lang="ru-RU" dirty="0" smtClean="0"/>
            </a:br>
            <a:r>
              <a:rPr lang="ru-RU" b="1" dirty="0" smtClean="0"/>
              <a:t>изъяснительные</a:t>
            </a:r>
            <a:r>
              <a:rPr lang="ru-RU" dirty="0" smtClean="0"/>
              <a:t> (что, чтобы, как, …) (вопросы косвенных падежей) чаще - ЧТО </a:t>
            </a:r>
            <a:br>
              <a:rPr lang="ru-RU" dirty="0" smtClean="0"/>
            </a:br>
            <a:r>
              <a:rPr lang="ru-RU" b="1" dirty="0" smtClean="0"/>
              <a:t>определительные</a:t>
            </a:r>
            <a:r>
              <a:rPr lang="ru-RU" dirty="0" smtClean="0"/>
              <a:t> (который, которая, которого, ...)</a:t>
            </a:r>
            <a:br>
              <a:rPr lang="ru-RU" dirty="0" smtClean="0"/>
            </a:br>
            <a:r>
              <a:rPr lang="ru-RU" b="1" dirty="0" smtClean="0"/>
              <a:t>обстоятельственные:</a:t>
            </a:r>
            <a:r>
              <a:rPr lang="ru-RU" dirty="0" smtClean="0"/>
              <a:t> </a:t>
            </a:r>
            <a:br>
              <a:rPr lang="ru-RU" dirty="0" smtClean="0"/>
            </a:br>
            <a:r>
              <a:rPr lang="ru-RU" dirty="0" smtClean="0"/>
              <a:t>• времени (когда, лишь, едва, …) КОГДА? </a:t>
            </a:r>
            <a:br>
              <a:rPr lang="ru-RU" dirty="0" smtClean="0"/>
            </a:br>
            <a:r>
              <a:rPr lang="ru-RU" dirty="0" smtClean="0"/>
              <a:t>• места (где, куда, откуда, ...) ГДЕ </a:t>
            </a:r>
            <a:br>
              <a:rPr lang="ru-RU" dirty="0" smtClean="0"/>
            </a:br>
            <a:r>
              <a:rPr lang="ru-RU" dirty="0" smtClean="0"/>
              <a:t>• образа действия, меры, степени (столько, настолько, так, до такой степени, до того, такой, ... ) В КАКОЙ мере КАК? </a:t>
            </a:r>
            <a:br>
              <a:rPr lang="ru-RU" dirty="0" smtClean="0"/>
            </a:br>
            <a:r>
              <a:rPr lang="ru-RU" dirty="0" smtClean="0"/>
              <a:t>• сравнения (как, как будто, словно, будто, точно, как бы) </a:t>
            </a:r>
            <a:br>
              <a:rPr lang="ru-RU" dirty="0" smtClean="0"/>
            </a:br>
            <a:r>
              <a:rPr lang="ru-RU" dirty="0" smtClean="0"/>
              <a:t>• причины (так как, потому что, …) (ПОЧЕМУ? </a:t>
            </a:r>
            <a:br>
              <a:rPr lang="ru-RU" dirty="0" smtClean="0"/>
            </a:br>
            <a:r>
              <a:rPr lang="ru-RU" dirty="0" smtClean="0"/>
              <a:t>• условия (если, если бы, коли, ежели, если … то,…) ПРИ КАКОМ УСЛОВИИ? </a:t>
            </a:r>
            <a:br>
              <a:rPr lang="ru-RU" dirty="0" smtClean="0"/>
            </a:br>
            <a:r>
              <a:rPr lang="ru-RU" dirty="0" smtClean="0"/>
              <a:t>• уступки (несмотря на то, что, хотя, хоть, пускай, …) НЕСМОТРЯ НА ЧТО? </a:t>
            </a:r>
            <a:br>
              <a:rPr lang="ru-RU" dirty="0" smtClean="0"/>
            </a:br>
            <a:r>
              <a:rPr lang="ru-RU" dirty="0" smtClean="0"/>
              <a:t>• цели (чтобы, дабы, с тем чтобы, …) С КАКОЙ ЦЕЛЬЮ? </a:t>
            </a:r>
            <a:br>
              <a:rPr lang="ru-RU" dirty="0" smtClean="0"/>
            </a:br>
            <a:r>
              <a:rPr lang="ru-RU" dirty="0" smtClean="0"/>
              <a:t>• следствия (так что) </a:t>
            </a:r>
            <a:br>
              <a:rPr lang="ru-RU" dirty="0" smtClean="0"/>
            </a:br>
            <a:r>
              <a:rPr lang="ru-RU" dirty="0" smtClean="0"/>
              <a:t/>
            </a:r>
            <a:br>
              <a:rPr lang="ru-RU" dirty="0" smtClean="0"/>
            </a:br>
            <a:r>
              <a:rPr lang="ru-RU" dirty="0" smtClean="0"/>
              <a:t/>
            </a:r>
            <a:br>
              <a:rPr lang="ru-RU" dirty="0" smtClean="0"/>
            </a:br>
            <a:r>
              <a:rPr lang="ru-RU" dirty="0" smtClean="0"/>
              <a:t>В СПП между частями бывают не только союзы, но и союзные слова (похожи на союз, но являются членами предложения)  </a:t>
            </a:r>
            <a:br>
              <a:rPr lang="ru-RU" dirty="0" smtClean="0"/>
            </a:br>
            <a:r>
              <a:rPr lang="ru-RU" dirty="0" smtClean="0"/>
              <a:t/>
            </a:r>
            <a:br>
              <a:rPr lang="ru-RU" dirty="0" smtClean="0"/>
            </a:br>
            <a:r>
              <a:rPr lang="ru-RU" dirty="0" smtClean="0"/>
              <a:t>На союзное слово падает интонационное ударение, к союзному слову чаще всего можно задать вопрос. </a:t>
            </a:r>
            <a:br>
              <a:rPr lang="ru-RU" dirty="0" smtClean="0"/>
            </a:br>
            <a:r>
              <a:rPr lang="ru-RU" dirty="0" smtClean="0"/>
              <a:t/>
            </a:r>
            <a:br>
              <a:rPr lang="ru-RU" dirty="0" smtClean="0"/>
            </a:br>
            <a:r>
              <a:rPr lang="ru-RU" b="1" dirty="0" smtClean="0"/>
              <a:t>Сравните:</a:t>
            </a:r>
            <a:r>
              <a:rPr lang="ru-RU" dirty="0" smtClean="0"/>
              <a:t/>
            </a:r>
            <a:br>
              <a:rPr lang="ru-RU" dirty="0" smtClean="0"/>
            </a:br>
            <a:r>
              <a:rPr lang="ru-RU" dirty="0" smtClean="0"/>
              <a:t>Я увидел, что на улице светит солнце. (что – союз) </a:t>
            </a:r>
            <a:br>
              <a:rPr lang="ru-RU" dirty="0" smtClean="0"/>
            </a:br>
            <a:r>
              <a:rPr lang="ru-RU" dirty="0" smtClean="0"/>
              <a:t>Я узнал, </a:t>
            </a:r>
            <a:r>
              <a:rPr lang="ru-RU" u="sng" dirty="0" smtClean="0"/>
              <a:t>кто</a:t>
            </a:r>
            <a:r>
              <a:rPr lang="ru-RU" dirty="0" smtClean="0"/>
              <a:t> ворует мои конфеты. (кто – союзное слово, подлежащее)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b="1" dirty="0" smtClean="0"/>
              <a:t>СПП с несколькими придаточными</a:t>
            </a:r>
            <a:r>
              <a:rPr lang="ru-RU" b="1"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1115616" y="1052736"/>
            <a:ext cx="7818072" cy="5976664"/>
          </a:xfrm>
        </p:spPr>
        <p:txBody>
          <a:bodyPr>
            <a:normAutofit fontScale="62500" lnSpcReduction="20000"/>
          </a:bodyPr>
          <a:lstStyle/>
          <a:p>
            <a:pPr>
              <a:buNone/>
            </a:pPr>
            <a:r>
              <a:rPr lang="ru-RU" dirty="0" smtClean="0"/>
              <a:t/>
            </a:r>
            <a:br>
              <a:rPr lang="ru-RU" dirty="0" smtClean="0"/>
            </a:br>
            <a:r>
              <a:rPr lang="ru-RU" dirty="0" smtClean="0"/>
              <a:t>1.    </a:t>
            </a:r>
            <a:r>
              <a:rPr lang="ru-RU" b="1" dirty="0" smtClean="0"/>
              <a:t>Однородное подчинение придаточных</a:t>
            </a:r>
            <a:r>
              <a:rPr lang="ru-RU" dirty="0" smtClean="0"/>
              <a:t> (от одного слова в главной части задается одинаковый вопрос к придаточным) </a:t>
            </a:r>
            <a:br>
              <a:rPr lang="ru-RU" dirty="0" smtClean="0"/>
            </a:br>
            <a:r>
              <a:rPr lang="ru-RU" dirty="0" smtClean="0"/>
              <a:t/>
            </a:r>
            <a:br>
              <a:rPr lang="ru-RU" dirty="0" smtClean="0"/>
            </a:br>
            <a:r>
              <a:rPr lang="ru-RU" dirty="0" smtClean="0"/>
              <a:t>[Я заметил], ЧТО? (что на улице светит солнце) и ЧТО? (поют птицы). </a:t>
            </a:r>
            <a:br>
              <a:rPr lang="ru-RU" dirty="0" smtClean="0"/>
            </a:br>
            <a:r>
              <a:rPr lang="ru-RU" dirty="0" smtClean="0"/>
              <a:t/>
            </a:r>
            <a:br>
              <a:rPr lang="ru-RU" dirty="0" smtClean="0"/>
            </a:br>
            <a:r>
              <a:rPr lang="ru-RU" dirty="0" smtClean="0"/>
              <a:t>[Я заметил], ЧТО? (что на улице светит солнце), ЧТО? (поют птицы). </a:t>
            </a:r>
            <a:br>
              <a:rPr lang="ru-RU" dirty="0" smtClean="0"/>
            </a:br>
            <a:r>
              <a:rPr lang="ru-RU" dirty="0" smtClean="0"/>
              <a:t/>
            </a:r>
            <a:br>
              <a:rPr lang="ru-RU" dirty="0" smtClean="0"/>
            </a:br>
            <a:r>
              <a:rPr lang="ru-RU" dirty="0" smtClean="0"/>
              <a:t>2.    </a:t>
            </a:r>
            <a:r>
              <a:rPr lang="ru-RU" b="1" dirty="0" smtClean="0"/>
              <a:t>Последовательное подчинение придаточных</a:t>
            </a:r>
            <a:r>
              <a:rPr lang="ru-RU" dirty="0" smtClean="0"/>
              <a:t>. </a:t>
            </a:r>
            <a:br>
              <a:rPr lang="ru-RU" dirty="0" smtClean="0"/>
            </a:br>
            <a:r>
              <a:rPr lang="ru-RU" dirty="0" smtClean="0"/>
              <a:t/>
            </a:r>
            <a:br>
              <a:rPr lang="ru-RU" dirty="0" smtClean="0"/>
            </a:br>
            <a:r>
              <a:rPr lang="ru-RU" dirty="0" smtClean="0"/>
              <a:t>[Я увидел дом], КАКОЙ? (который стоял на месте), (КАКОМ?) (где раньше росли черемухи. </a:t>
            </a:r>
            <a:br>
              <a:rPr lang="ru-RU" dirty="0" smtClean="0"/>
            </a:br>
            <a:r>
              <a:rPr lang="ru-RU" dirty="0" smtClean="0"/>
              <a:t/>
            </a:r>
            <a:br>
              <a:rPr lang="ru-RU" dirty="0" smtClean="0"/>
            </a:br>
            <a:r>
              <a:rPr lang="ru-RU" dirty="0" smtClean="0"/>
              <a:t/>
            </a:r>
            <a:br>
              <a:rPr lang="ru-RU" dirty="0" smtClean="0"/>
            </a:br>
            <a:r>
              <a:rPr lang="ru-RU" dirty="0" smtClean="0"/>
              <a:t>3.    </a:t>
            </a:r>
            <a:r>
              <a:rPr lang="ru-RU" b="1" dirty="0" smtClean="0"/>
              <a:t>Параллельное подчинение придаточных</a:t>
            </a:r>
            <a:r>
              <a:rPr lang="ru-RU" dirty="0" smtClean="0"/>
              <a:t> (неоднородное) </a:t>
            </a:r>
            <a:br>
              <a:rPr lang="ru-RU" dirty="0" smtClean="0"/>
            </a:br>
            <a:r>
              <a:rPr lang="ru-RU" dirty="0" smtClean="0"/>
              <a:t/>
            </a:r>
            <a:br>
              <a:rPr lang="ru-RU" dirty="0" smtClean="0"/>
            </a:br>
            <a:r>
              <a:rPr lang="ru-RU" dirty="0" smtClean="0"/>
              <a:t>(Когда я был маленьким)КОГДА?,[ я верил], ВО ЧТО? (что дед Мороз существует). </a:t>
            </a:r>
            <a:br>
              <a:rPr lang="ru-RU" dirty="0" smtClean="0"/>
            </a:b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48680"/>
            <a:ext cx="7498080" cy="360040"/>
          </a:xfrm>
        </p:spPr>
        <p:txBody>
          <a:bodyPr>
            <a:normAutofit fontScale="90000"/>
          </a:bodyPr>
          <a:lstStyle/>
          <a:p>
            <a:pPr algn="ctr"/>
            <a:r>
              <a:rPr lang="ru-RU" sz="3100" b="1" dirty="0" smtClean="0"/>
              <a:t>Бессоюзное сложное предложение</a:t>
            </a:r>
            <a:r>
              <a:rPr lang="ru-RU" b="1" dirty="0" smtClean="0"/>
              <a:t/>
            </a:r>
            <a:br>
              <a:rPr lang="ru-RU" b="1" dirty="0" smtClean="0"/>
            </a:br>
            <a:endParaRPr lang="ru-RU" dirty="0"/>
          </a:p>
        </p:txBody>
      </p:sp>
      <p:sp>
        <p:nvSpPr>
          <p:cNvPr id="3" name="Содержимое 2"/>
          <p:cNvSpPr>
            <a:spLocks noGrp="1"/>
          </p:cNvSpPr>
          <p:nvPr>
            <p:ph idx="1"/>
          </p:nvPr>
        </p:nvSpPr>
        <p:spPr>
          <a:xfrm>
            <a:off x="899592" y="836712"/>
            <a:ext cx="8034096" cy="5760640"/>
          </a:xfrm>
        </p:spPr>
        <p:txBody>
          <a:bodyPr>
            <a:normAutofit fontScale="62500" lnSpcReduction="20000"/>
          </a:bodyPr>
          <a:lstStyle/>
          <a:p>
            <a:pPr fontAlgn="base"/>
            <a:r>
              <a:rPr lang="ru-RU" b="1" dirty="0" smtClean="0"/>
              <a:t>БСП (бессоюзное сложное предложение)</a:t>
            </a:r>
            <a:r>
              <a:rPr lang="ru-RU" dirty="0" smtClean="0"/>
              <a:t> - это такое сложное предложение, между частями которого нет союзов, предложения связаны по смыслу.</a:t>
            </a:r>
            <a:br>
              <a:rPr lang="ru-RU" dirty="0" smtClean="0"/>
            </a:br>
            <a:r>
              <a:rPr lang="ru-RU" dirty="0" smtClean="0"/>
              <a:t/>
            </a:r>
            <a:br>
              <a:rPr lang="ru-RU" dirty="0" smtClean="0"/>
            </a:br>
            <a:r>
              <a:rPr lang="ru-RU" b="1" dirty="0" smtClean="0"/>
              <a:t>Смысловые отношения между частями БСП: </a:t>
            </a:r>
            <a:r>
              <a:rPr lang="ru-RU" dirty="0" smtClean="0"/>
              <a:t/>
            </a:r>
            <a:br>
              <a:rPr lang="ru-RU" dirty="0" smtClean="0"/>
            </a:br>
            <a:r>
              <a:rPr lang="ru-RU" dirty="0" smtClean="0"/>
              <a:t/>
            </a:r>
            <a:br>
              <a:rPr lang="ru-RU" dirty="0" smtClean="0"/>
            </a:br>
            <a:r>
              <a:rPr lang="ru-RU" b="1" dirty="0" smtClean="0"/>
              <a:t>ЗАПЯТАЯ: </a:t>
            </a:r>
            <a:br>
              <a:rPr lang="ru-RU" b="1" dirty="0" smtClean="0"/>
            </a:br>
            <a:r>
              <a:rPr lang="ru-RU" dirty="0" smtClean="0"/>
              <a:t>Между частями БСП отношения одновременности, последовательности. (можно подставить И) </a:t>
            </a:r>
            <a:br>
              <a:rPr lang="ru-RU" dirty="0" smtClean="0"/>
            </a:br>
            <a:r>
              <a:rPr lang="ru-RU" dirty="0" smtClean="0"/>
              <a:t/>
            </a:r>
            <a:br>
              <a:rPr lang="ru-RU" dirty="0" smtClean="0"/>
            </a:br>
            <a:r>
              <a:rPr lang="ru-RU" b="1" dirty="0" smtClean="0"/>
              <a:t>ДВОЕТОЧИЕ: </a:t>
            </a:r>
            <a:r>
              <a:rPr lang="ru-RU" dirty="0" smtClean="0"/>
              <a:t>отношение причины (от первого предложения ко второму задается вопрос ПОЧЕМУ?) </a:t>
            </a:r>
          </a:p>
          <a:p>
            <a:pPr fontAlgn="base"/>
            <a:r>
              <a:rPr lang="ru-RU" dirty="0" smtClean="0"/>
              <a:t>отношение пояснения (ко второму предложения можно подставить А ИМЕННО) </a:t>
            </a:r>
          </a:p>
          <a:p>
            <a:pPr fontAlgn="base"/>
            <a:r>
              <a:rPr lang="ru-RU" dirty="0" smtClean="0"/>
              <a:t>отношения дополнения (ко второму предложения можно подставить ЧТО, и ВИЖУ  ЧТО и т.д.) </a:t>
            </a:r>
          </a:p>
          <a:p>
            <a:r>
              <a:rPr lang="ru-RU" b="1" dirty="0" smtClean="0"/>
              <a:t>ТИРЕ: </a:t>
            </a:r>
            <a:r>
              <a:rPr lang="ru-RU" dirty="0" smtClean="0"/>
              <a:t/>
            </a:r>
            <a:br>
              <a:rPr lang="ru-RU" dirty="0" smtClean="0"/>
            </a:br>
            <a:r>
              <a:rPr lang="ru-RU" dirty="0" smtClean="0"/>
              <a:t>части БСП противопоставлены (можно подставить союзы А, НО) </a:t>
            </a:r>
            <a:br>
              <a:rPr lang="ru-RU" dirty="0" smtClean="0"/>
            </a:br>
            <a:r>
              <a:rPr lang="ru-RU" dirty="0" smtClean="0"/>
              <a:t>первая часть имеет значение времени или условия (можно подставить союзы КОГДА, ЕСЛИ) </a:t>
            </a:r>
            <a:br>
              <a:rPr lang="ru-RU" dirty="0" smtClean="0"/>
            </a:br>
            <a:r>
              <a:rPr lang="ru-RU" dirty="0" smtClean="0"/>
              <a:t>вторая часть имеет </a:t>
            </a:r>
            <a:r>
              <a:rPr lang="ru-RU" dirty="0" err="1" smtClean="0"/>
              <a:t>значени</a:t>
            </a:r>
            <a:r>
              <a:rPr lang="ru-RU" dirty="0" smtClean="0"/>
              <a:t> следствия (можно подставить союз ТАК ЧТО)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Способы передачи чужой речи</a:t>
            </a:r>
            <a:r>
              <a:rPr lang="ru-RU" b="1" dirty="0" smtClean="0"/>
              <a:t/>
            </a:r>
            <a:br>
              <a:rPr lang="ru-RU" b="1" dirty="0" smtClean="0"/>
            </a:br>
            <a:endParaRPr lang="ru-RU" dirty="0"/>
          </a:p>
        </p:txBody>
      </p:sp>
      <p:sp>
        <p:nvSpPr>
          <p:cNvPr id="3" name="Содержимое 2"/>
          <p:cNvSpPr>
            <a:spLocks noGrp="1"/>
          </p:cNvSpPr>
          <p:nvPr>
            <p:ph idx="1"/>
          </p:nvPr>
        </p:nvSpPr>
        <p:spPr>
          <a:xfrm>
            <a:off x="971600" y="908720"/>
            <a:ext cx="7962088" cy="5949280"/>
          </a:xfrm>
        </p:spPr>
        <p:txBody>
          <a:bodyPr>
            <a:normAutofit fontScale="47500" lnSpcReduction="20000"/>
          </a:bodyPr>
          <a:lstStyle/>
          <a:p>
            <a:pPr>
              <a:buNone/>
            </a:pPr>
            <a:r>
              <a:rPr lang="ru-RU" dirty="0" smtClean="0"/>
              <a:t>1.    При помощи прямой речи </a:t>
            </a:r>
          </a:p>
          <a:p>
            <a:pPr>
              <a:buNone/>
            </a:pPr>
            <a:r>
              <a:rPr lang="ru-RU" dirty="0" smtClean="0"/>
              <a:t>2.    При помощи косвенной речи </a:t>
            </a:r>
            <a:br>
              <a:rPr lang="ru-RU" dirty="0" smtClean="0"/>
            </a:br>
            <a:r>
              <a:rPr lang="ru-RU" dirty="0" smtClean="0"/>
              <a:t/>
            </a:r>
            <a:br>
              <a:rPr lang="ru-RU" dirty="0" smtClean="0"/>
            </a:br>
            <a:r>
              <a:rPr lang="ru-RU" b="1" dirty="0" smtClean="0"/>
              <a:t>Прямая речь</a:t>
            </a:r>
            <a:r>
              <a:rPr lang="ru-RU" dirty="0" smtClean="0"/>
              <a:t> – дословное воспроизведение чужого высказывания. </a:t>
            </a:r>
            <a:br>
              <a:rPr lang="ru-RU" dirty="0" smtClean="0"/>
            </a:br>
            <a:r>
              <a:rPr lang="ru-RU" dirty="0" smtClean="0"/>
              <a:t/>
            </a:r>
            <a:br>
              <a:rPr lang="ru-RU" dirty="0" smtClean="0"/>
            </a:br>
            <a:r>
              <a:rPr lang="ru-RU" dirty="0" smtClean="0"/>
              <a:t>Прямая речь может стоять до, после или внутри слов автора, а также обрамлять слова автора с двух сторон.</a:t>
            </a:r>
            <a:br>
              <a:rPr lang="ru-RU" dirty="0" smtClean="0"/>
            </a:br>
            <a:r>
              <a:rPr lang="ru-RU" dirty="0" smtClean="0"/>
              <a:t/>
            </a:r>
            <a:br>
              <a:rPr lang="ru-RU" dirty="0" smtClean="0"/>
            </a:br>
            <a:r>
              <a:rPr lang="ru-RU" b="1" dirty="0" smtClean="0"/>
              <a:t>Косвенная речь</a:t>
            </a:r>
            <a:r>
              <a:rPr lang="ru-RU" dirty="0" smtClean="0"/>
              <a:t> – пересказ чужой речи в форме придаточного предложения или второстепенных членов простого предложения без сохранения всех особенностей речи говорящего. </a:t>
            </a:r>
            <a:br>
              <a:rPr lang="ru-RU" dirty="0" smtClean="0"/>
            </a:br>
            <a:r>
              <a:rPr lang="ru-RU" dirty="0" smtClean="0"/>
              <a:t/>
            </a:r>
            <a:br>
              <a:rPr lang="ru-RU" dirty="0" smtClean="0"/>
            </a:br>
            <a:r>
              <a:rPr lang="ru-RU" dirty="0" smtClean="0"/>
              <a:t>В косвенной речи все личные местоимения употребляются с точки зрения автора пересказа. (В косвенной речи не используется местоимения в 1 лице; обращения, междометия и др. опускаются.)</a:t>
            </a:r>
            <a:br>
              <a:rPr lang="ru-RU" dirty="0" smtClean="0"/>
            </a:br>
            <a:r>
              <a:rPr lang="ru-RU" dirty="0" smtClean="0"/>
              <a:t/>
            </a:r>
            <a:br>
              <a:rPr lang="ru-RU" dirty="0" smtClean="0"/>
            </a:br>
            <a:r>
              <a:rPr lang="ru-RU" dirty="0" smtClean="0"/>
              <a:t>Прямая речь может иметь форму </a:t>
            </a:r>
            <a:r>
              <a:rPr lang="ru-RU" b="1" dirty="0" smtClean="0"/>
              <a:t>диалога.</a:t>
            </a:r>
            <a:r>
              <a:rPr lang="ru-RU" dirty="0" smtClean="0"/>
              <a:t> </a:t>
            </a:r>
            <a:br>
              <a:rPr lang="ru-RU" dirty="0" smtClean="0"/>
            </a:br>
            <a:r>
              <a:rPr lang="ru-RU" dirty="0" smtClean="0"/>
              <a:t/>
            </a:r>
            <a:br>
              <a:rPr lang="ru-RU" dirty="0" smtClean="0"/>
            </a:br>
            <a:r>
              <a:rPr lang="ru-RU" b="1" dirty="0" smtClean="0"/>
              <a:t>Диалог оформляется двумя способами: </a:t>
            </a:r>
            <a:r>
              <a:rPr lang="ru-RU" dirty="0" smtClean="0"/>
              <a:t/>
            </a:r>
            <a:br>
              <a:rPr lang="ru-RU" dirty="0" smtClean="0"/>
            </a:br>
            <a:r>
              <a:rPr lang="ru-RU" dirty="0" smtClean="0"/>
              <a:t/>
            </a:r>
            <a:br>
              <a:rPr lang="ru-RU" dirty="0" smtClean="0"/>
            </a:br>
            <a:r>
              <a:rPr lang="ru-RU" dirty="0" smtClean="0"/>
              <a:t>Каждая реплика дается с новой строки, перед каждой репликой ставится тире </a:t>
            </a:r>
            <a:br>
              <a:rPr lang="ru-RU" dirty="0" smtClean="0"/>
            </a:br>
            <a:r>
              <a:rPr lang="ru-RU" dirty="0" smtClean="0"/>
              <a:t>— Ты придешь? </a:t>
            </a:r>
            <a:br>
              <a:rPr lang="ru-RU" dirty="0" smtClean="0"/>
            </a:br>
            <a:r>
              <a:rPr lang="ru-RU" dirty="0" smtClean="0"/>
              <a:t>— Не знаю. </a:t>
            </a:r>
            <a:br>
              <a:rPr lang="ru-RU" dirty="0" smtClean="0"/>
            </a:br>
            <a:r>
              <a:rPr lang="ru-RU" dirty="0" smtClean="0"/>
              <a:t/>
            </a:r>
            <a:br>
              <a:rPr lang="ru-RU" dirty="0" smtClean="0"/>
            </a:br>
            <a:r>
              <a:rPr lang="ru-RU" dirty="0" smtClean="0"/>
              <a:t>Реплики следуют в строку: </a:t>
            </a:r>
            <a:br>
              <a:rPr lang="ru-RU" dirty="0" smtClean="0"/>
            </a:br>
            <a:r>
              <a:rPr lang="ru-RU" dirty="0" smtClean="0"/>
              <a:t>«Так ты женат? Не знал я ране! Давно ли?» — «Около двух лет». — «На ком?» — «На Лариной». — «Татьяне?» — «Ты им знаком?» — «Я им сосед» (А. С. Пушкин). </a:t>
            </a:r>
            <a:br>
              <a:rPr lang="ru-RU" dirty="0" smtClean="0"/>
            </a:b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1143000"/>
          </a:xfrm>
        </p:spPr>
        <p:txBody>
          <a:bodyPr>
            <a:normAutofit fontScale="90000"/>
          </a:bodyPr>
          <a:lstStyle/>
          <a:p>
            <a:pPr algn="ctr"/>
            <a:r>
              <a:rPr lang="ru-RU" sz="3100" b="1" dirty="0" smtClean="0"/>
              <a:t>Цитаты оформляются как прямая речь или как продолжение предложения</a:t>
            </a:r>
            <a:r>
              <a:rPr lang="ru-RU" b="1" dirty="0" smtClean="0"/>
              <a:t>. </a:t>
            </a:r>
            <a:endParaRPr lang="ru-RU" dirty="0"/>
          </a:p>
        </p:txBody>
      </p:sp>
      <p:sp>
        <p:nvSpPr>
          <p:cNvPr id="3" name="Содержимое 2"/>
          <p:cNvSpPr>
            <a:spLocks noGrp="1"/>
          </p:cNvSpPr>
          <p:nvPr>
            <p:ph idx="1"/>
          </p:nvPr>
        </p:nvSpPr>
        <p:spPr>
          <a:xfrm>
            <a:off x="827584" y="1447800"/>
            <a:ext cx="8316416" cy="5725616"/>
          </a:xfrm>
        </p:spPr>
        <p:txBody>
          <a:bodyPr>
            <a:normAutofit fontScale="40000" lnSpcReduction="20000"/>
          </a:bodyPr>
          <a:lstStyle/>
          <a:p>
            <a:pPr>
              <a:buNone/>
            </a:pPr>
            <a:r>
              <a:rPr lang="ru-RU" sz="3800" dirty="0" smtClean="0"/>
              <a:t>      1. Цитируемое предложение или часть текста приведены полностью: </a:t>
            </a:r>
            <a:br>
              <a:rPr lang="ru-RU" sz="3800" dirty="0" smtClean="0"/>
            </a:br>
            <a:r>
              <a:rPr lang="ru-RU" sz="3800" dirty="0" smtClean="0"/>
              <a:t>Пушкин отмечал: «Чацкий совсем не умный человек — но Грибоедов очень умен». </a:t>
            </a:r>
            <a:br>
              <a:rPr lang="ru-RU" sz="3800" dirty="0" smtClean="0"/>
            </a:br>
            <a:r>
              <a:rPr lang="ru-RU" sz="3800" dirty="0" smtClean="0"/>
              <a:t/>
            </a:r>
            <a:br>
              <a:rPr lang="ru-RU" sz="3800" dirty="0" smtClean="0"/>
            </a:br>
            <a:r>
              <a:rPr lang="ru-RU" sz="3800" dirty="0" smtClean="0"/>
              <a:t>2. Цитата приводится не полностью (не с начала или не до конца предложения или с выбрасыванием части текста в середине); в этом случае пропуск обозначается многоточием, которое может быть заключено в угловые скобки (что принято при цитировании научной литературы): </a:t>
            </a:r>
            <a:br>
              <a:rPr lang="ru-RU" sz="3800" dirty="0" smtClean="0"/>
            </a:br>
            <a:r>
              <a:rPr lang="ru-RU" sz="3800" dirty="0" smtClean="0"/>
              <a:t>Гоголь писал: «Пушкин есть явление чрезвычайное ... это русский человек в его развитии, в каком он, может быть, явится через двести лет». </a:t>
            </a:r>
            <a:br>
              <a:rPr lang="ru-RU" sz="3800" dirty="0" smtClean="0"/>
            </a:br>
            <a:r>
              <a:rPr lang="ru-RU" sz="3800" dirty="0" smtClean="0"/>
              <a:t/>
            </a:r>
            <a:br>
              <a:rPr lang="ru-RU" sz="3800" dirty="0" smtClean="0"/>
            </a:br>
            <a:r>
              <a:rPr lang="ru-RU" sz="3800" dirty="0" smtClean="0"/>
              <a:t>Цитата может быть приведена не с начала предложения: </a:t>
            </a:r>
            <a:br>
              <a:rPr lang="ru-RU" sz="3800" dirty="0" smtClean="0"/>
            </a:br>
            <a:r>
              <a:rPr lang="ru-RU" sz="3800" dirty="0" smtClean="0"/>
              <a:t>Писарев писал: «...красота языка заключается в его ясности и выразительности». </a:t>
            </a:r>
            <a:br>
              <a:rPr lang="ru-RU" sz="3800" dirty="0" smtClean="0"/>
            </a:br>
            <a:r>
              <a:rPr lang="ru-RU" sz="3800" dirty="0" smtClean="0"/>
              <a:t>«...Красота языка заключается в его ясности и выразительности», — писал Писарев. </a:t>
            </a:r>
            <a:br>
              <a:rPr lang="ru-RU" sz="3800" dirty="0" smtClean="0"/>
            </a:br>
            <a:r>
              <a:rPr lang="ru-RU" sz="3800" dirty="0" smtClean="0"/>
              <a:t/>
            </a:r>
            <a:br>
              <a:rPr lang="ru-RU" sz="3800" dirty="0" smtClean="0"/>
            </a:br>
            <a:r>
              <a:rPr lang="ru-RU" sz="3800" dirty="0" smtClean="0"/>
              <a:t>3. Если автор или редактор подчеркивает в цитате отдельные слова, это оговаривается в скобках с указанием инициалов автора или слова Ред. — редактор: </a:t>
            </a:r>
            <a:br>
              <a:rPr lang="ru-RU" sz="3800" dirty="0" smtClean="0"/>
            </a:br>
            <a:r>
              <a:rPr lang="ru-RU" sz="3800" dirty="0" smtClean="0"/>
              <a:t>(подчеркнуто нами. — Е. Л.) или (курсив наш. — Ред.). </a:t>
            </a:r>
            <a:br>
              <a:rPr lang="ru-RU" sz="3800" dirty="0" smtClean="0"/>
            </a:br>
            <a:r>
              <a:rPr lang="ru-RU" sz="3800" dirty="0" smtClean="0"/>
              <a:t/>
            </a:r>
            <a:br>
              <a:rPr lang="ru-RU" sz="3800" dirty="0" smtClean="0"/>
            </a:br>
            <a:r>
              <a:rPr lang="ru-RU" sz="3800" dirty="0" smtClean="0"/>
              <a:t>4. Если автор вставляет в цитату свой пояснительный текст, то он помещается в прямых скобках: </a:t>
            </a:r>
            <a:br>
              <a:rPr lang="ru-RU" sz="3800" dirty="0" smtClean="0"/>
            </a:br>
            <a:r>
              <a:rPr lang="ru-RU" sz="3800" dirty="0" smtClean="0"/>
              <a:t>«Он [Пушкин], — писал Гоголь, — при самом начале своем уже был национален, потому что истинная национальность состоит не в описании сарафана, но в самом духе народа».</a:t>
            </a: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04664"/>
            <a:ext cx="7498080" cy="504056"/>
          </a:xfrm>
        </p:spPr>
        <p:txBody>
          <a:bodyPr>
            <a:normAutofit fontScale="90000"/>
          </a:bodyPr>
          <a:lstStyle/>
          <a:p>
            <a:pPr algn="ctr"/>
            <a:r>
              <a:rPr lang="ru-RU" sz="3100" b="1" dirty="0" smtClean="0"/>
              <a:t>Цитата как продолжение предложения </a:t>
            </a:r>
            <a:r>
              <a:rPr lang="ru-RU" dirty="0" smtClean="0"/>
              <a:t/>
            </a:r>
            <a:br>
              <a:rPr lang="ru-RU" dirty="0" smtClean="0"/>
            </a:br>
            <a:endParaRPr lang="ru-RU" dirty="0"/>
          </a:p>
        </p:txBody>
      </p:sp>
      <p:sp>
        <p:nvSpPr>
          <p:cNvPr id="3" name="Содержимое 2"/>
          <p:cNvSpPr>
            <a:spLocks noGrp="1"/>
          </p:cNvSpPr>
          <p:nvPr>
            <p:ph idx="1"/>
          </p:nvPr>
        </p:nvSpPr>
        <p:spPr>
          <a:xfrm>
            <a:off x="1435608" y="836712"/>
            <a:ext cx="7498080" cy="5411688"/>
          </a:xfrm>
        </p:spPr>
        <p:txBody>
          <a:bodyPr>
            <a:normAutofit fontScale="77500" lnSpcReduction="20000"/>
          </a:bodyPr>
          <a:lstStyle/>
          <a:p>
            <a:pPr>
              <a:buNone/>
            </a:pPr>
            <a:r>
              <a:rPr lang="ru-RU" dirty="0" smtClean="0"/>
              <a:t>Цитата может быть оформлена не как прямая речь, а как продолжение предложения или изолированный компонент текста: </a:t>
            </a:r>
            <a:br>
              <a:rPr lang="ru-RU" dirty="0" smtClean="0"/>
            </a:br>
            <a:r>
              <a:rPr lang="ru-RU" dirty="0" smtClean="0"/>
              <a:t>Гоголь писал, что «при имени Пушкина тотчас осеняет мысль о русском национальном поэте». </a:t>
            </a:r>
            <a:br>
              <a:rPr lang="ru-RU" dirty="0" smtClean="0"/>
            </a:br>
            <a:r>
              <a:rPr lang="ru-RU" dirty="0" smtClean="0"/>
              <a:t>«Уважение к минувшему — вот черта, отличающая образованность от дикости» (Пушкин). </a:t>
            </a:r>
            <a:br>
              <a:rPr lang="ru-RU" dirty="0" smtClean="0"/>
            </a:br>
            <a:endParaRPr lang="ru-RU" dirty="0" smtClean="0"/>
          </a:p>
          <a:p>
            <a:pPr>
              <a:buNone/>
            </a:pPr>
            <a:r>
              <a:rPr lang="ru-RU" dirty="0" smtClean="0"/>
              <a:t>Стихотворная цитата может быть оформлена без кавычек, но с красной строки и соблюдением стихотворных строк: </a:t>
            </a:r>
            <a:br>
              <a:rPr lang="ru-RU" dirty="0" smtClean="0"/>
            </a:br>
            <a:r>
              <a:rPr lang="ru-RU" dirty="0" smtClean="0"/>
              <a:t/>
            </a:r>
            <a:br>
              <a:rPr lang="ru-RU" dirty="0" smtClean="0"/>
            </a:br>
            <a:r>
              <a:rPr lang="ru-RU" dirty="0" smtClean="0"/>
              <a:t>Будь же ты вовек благословенно, </a:t>
            </a:r>
            <a:br>
              <a:rPr lang="ru-RU" dirty="0" smtClean="0"/>
            </a:br>
            <a:r>
              <a:rPr lang="ru-RU" dirty="0" smtClean="0"/>
              <a:t>Что пришло </a:t>
            </a:r>
            <a:r>
              <a:rPr lang="ru-RU" dirty="0" err="1" smtClean="0"/>
              <a:t>процвесть</a:t>
            </a:r>
            <a:r>
              <a:rPr lang="ru-RU" dirty="0" smtClean="0"/>
              <a:t> и умереть.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188640"/>
            <a:ext cx="7498080" cy="1008112"/>
          </a:xfrm>
        </p:spPr>
        <p:txBody>
          <a:bodyPr>
            <a:normAutofit/>
          </a:bodyPr>
          <a:lstStyle/>
          <a:p>
            <a:r>
              <a:rPr lang="ru-RU" sz="2400" dirty="0" smtClean="0"/>
              <a:t>Кодификатор ОГЭ 2021 г. РУССКИЙ ЯЗЫК, 9 класс.</a:t>
            </a:r>
            <a:endParaRPr lang="ru-RU" sz="2400" dirty="0"/>
          </a:p>
        </p:txBody>
      </p:sp>
      <p:sp>
        <p:nvSpPr>
          <p:cNvPr id="5" name="Содержимое 4"/>
          <p:cNvSpPr>
            <a:spLocks noGrp="1"/>
          </p:cNvSpPr>
          <p:nvPr>
            <p:ph idx="1"/>
          </p:nvPr>
        </p:nvSpPr>
        <p:spPr>
          <a:xfrm>
            <a:off x="1435608" y="1196752"/>
            <a:ext cx="7498080" cy="5661248"/>
          </a:xfrm>
        </p:spPr>
        <p:txBody>
          <a:bodyPr>
            <a:normAutofit fontScale="47500" lnSpcReduction="20000"/>
          </a:bodyPr>
          <a:lstStyle/>
          <a:p>
            <a:pPr algn="ctr">
              <a:buNone/>
            </a:pPr>
            <a:r>
              <a:rPr lang="ru-RU" sz="6700" b="1" i="1" dirty="0" smtClean="0"/>
              <a:t>Грамматика. Синтаксис </a:t>
            </a:r>
          </a:p>
          <a:p>
            <a:pPr>
              <a:buNone/>
            </a:pPr>
            <a:r>
              <a:rPr lang="ru-RU" sz="4200" dirty="0" smtClean="0"/>
              <a:t>5.2 Предложение. Грамматическая (предикативная) основа предложения. Подлежащее и сказуемое как главные члены предложения </a:t>
            </a:r>
          </a:p>
          <a:p>
            <a:pPr>
              <a:buNone/>
            </a:pPr>
            <a:r>
              <a:rPr lang="ru-RU" sz="4200" dirty="0" smtClean="0"/>
              <a:t>5.3 Второстепенные члены предложения </a:t>
            </a:r>
          </a:p>
          <a:p>
            <a:pPr>
              <a:buNone/>
            </a:pPr>
            <a:r>
              <a:rPr lang="ru-RU" sz="4200" dirty="0" smtClean="0"/>
              <a:t>5.4 Двусоставные и односоставные предложения </a:t>
            </a:r>
          </a:p>
          <a:p>
            <a:pPr>
              <a:buNone/>
            </a:pPr>
            <a:r>
              <a:rPr lang="ru-RU" sz="4200" dirty="0" smtClean="0"/>
              <a:t>5.5 Распространённые и нераспространённые предложения </a:t>
            </a:r>
          </a:p>
          <a:p>
            <a:pPr>
              <a:buNone/>
            </a:pPr>
            <a:r>
              <a:rPr lang="ru-RU" sz="4200" dirty="0" smtClean="0"/>
              <a:t>5.6 Полные и неполные предложения </a:t>
            </a:r>
          </a:p>
          <a:p>
            <a:pPr>
              <a:buNone/>
            </a:pPr>
            <a:r>
              <a:rPr lang="ru-RU" sz="4200" dirty="0" smtClean="0"/>
              <a:t>5.7 Осложнённое простое предложение </a:t>
            </a:r>
          </a:p>
          <a:p>
            <a:pPr>
              <a:buNone/>
            </a:pPr>
            <a:r>
              <a:rPr lang="ru-RU" sz="4200" dirty="0" smtClean="0"/>
              <a:t>5.8 Сложное предложение </a:t>
            </a:r>
          </a:p>
          <a:p>
            <a:pPr>
              <a:buNone/>
            </a:pPr>
            <a:r>
              <a:rPr lang="ru-RU" sz="4200" dirty="0" smtClean="0"/>
              <a:t>5.9 Сложные бессоюзные предложения. Смысловые отношения между частями сложного бессоюзного предложения </a:t>
            </a:r>
          </a:p>
          <a:p>
            <a:pPr>
              <a:buNone/>
            </a:pPr>
            <a:r>
              <a:rPr lang="ru-RU" sz="4200" dirty="0" smtClean="0"/>
              <a:t> 5.10 Сложные предложения с разными видами связи между частями </a:t>
            </a:r>
          </a:p>
          <a:p>
            <a:pPr>
              <a:buNone/>
            </a:pPr>
            <a:r>
              <a:rPr lang="ru-RU" sz="4200" dirty="0" smtClean="0"/>
              <a:t>5.11 Способы передачи чужой речи</a:t>
            </a:r>
          </a:p>
          <a:p>
            <a:pPr>
              <a:buNone/>
            </a:pPr>
            <a:r>
              <a:rPr lang="ru-RU" sz="4200" dirty="0" smtClean="0"/>
              <a:t> 5.12 Синтаксический анализ простого предложения</a:t>
            </a:r>
          </a:p>
          <a:p>
            <a:pPr>
              <a:buNone/>
            </a:pPr>
            <a:r>
              <a:rPr lang="ru-RU" sz="4200" dirty="0" smtClean="0"/>
              <a:t> 5.13 Синтаксический анализ сложного предложения</a:t>
            </a:r>
          </a:p>
          <a:p>
            <a:pPr>
              <a:buNone/>
            </a:pPr>
            <a:r>
              <a:rPr lang="ru-RU" sz="4200" dirty="0" smtClean="0"/>
              <a:t> 5.14 Синтаксический анализ (обобщение)</a:t>
            </a:r>
          </a:p>
          <a:p>
            <a:pPr>
              <a:buNone/>
            </a:pPr>
            <a:endParaRPr lang="ru-RU" sz="3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bject 3"/>
          <p:cNvSpPr txBox="1">
            <a:spLocks noChangeArrowheads="1"/>
          </p:cNvSpPr>
          <p:nvPr/>
        </p:nvSpPr>
        <p:spPr bwMode="auto">
          <a:xfrm>
            <a:off x="6119813" y="4114800"/>
            <a:ext cx="2227262" cy="158750"/>
          </a:xfrm>
          <a:prstGeom prst="rect">
            <a:avLst/>
          </a:prstGeom>
          <a:noFill/>
          <a:ln w="9525">
            <a:noFill/>
            <a:miter lim="800000"/>
            <a:headEnd/>
            <a:tailEnd/>
          </a:ln>
        </p:spPr>
        <p:txBody>
          <a:bodyPr lIns="0" tIns="0" rIns="0" bIns="0">
            <a:spAutoFit/>
          </a:bodyPr>
          <a:lstStyle/>
          <a:p>
            <a:pPr algn="r" eaLnBrk="1" hangingPunct="1"/>
            <a:r>
              <a:rPr lang="ru-RU" altLang="ru-RU" sz="1000">
                <a:solidFill>
                  <a:srgbClr val="898989"/>
                </a:solidFill>
                <a:latin typeface="Calibri" pitchFamily="34" charset="0"/>
              </a:rPr>
              <a:t>77</a:t>
            </a:r>
            <a:endParaRPr lang="ru-RU" altLang="ru-RU" sz="1000">
              <a:latin typeface="Calibri" pitchFamily="34" charset="0"/>
            </a:endParaRPr>
          </a:p>
        </p:txBody>
      </p:sp>
      <p:sp>
        <p:nvSpPr>
          <p:cNvPr id="14339" name="object 11"/>
          <p:cNvSpPr txBox="1">
            <a:spLocks noChangeArrowheads="1"/>
          </p:cNvSpPr>
          <p:nvPr/>
        </p:nvSpPr>
        <p:spPr bwMode="auto">
          <a:xfrm>
            <a:off x="5732463" y="4437063"/>
            <a:ext cx="1446212" cy="2246312"/>
          </a:xfrm>
          <a:prstGeom prst="rect">
            <a:avLst/>
          </a:prstGeom>
          <a:solidFill>
            <a:srgbClr val="FFCCFF"/>
          </a:solidFill>
          <a:ln w="9525">
            <a:solidFill>
              <a:schemeClr val="tx1"/>
            </a:solidFill>
            <a:miter lim="800000"/>
            <a:headEnd/>
            <a:tailEnd/>
          </a:ln>
        </p:spPr>
        <p:txBody>
          <a:bodyPr lIns="0" tIns="0" rIns="0" bIns="0">
            <a:spAutoFit/>
          </a:bodyPr>
          <a:lstStyle/>
          <a:p>
            <a:pPr marL="9525" algn="ctr" eaLnBrk="1" hangingPunct="1"/>
            <a:r>
              <a:rPr lang="ru-RU" altLang="ru-RU" b="1">
                <a:latin typeface="Calibri" pitchFamily="34" charset="0"/>
              </a:rPr>
              <a:t>Правильный</a:t>
            </a:r>
          </a:p>
          <a:p>
            <a:pPr marL="9525" algn="ctr" eaLnBrk="1" hangingPunct="1"/>
            <a:r>
              <a:rPr lang="ru-RU" altLang="ru-RU" b="1">
                <a:latin typeface="Calibri" pitchFamily="34" charset="0"/>
              </a:rPr>
              <a:t>ответ №4</a:t>
            </a:r>
          </a:p>
          <a:p>
            <a:pPr marL="9525" algn="ctr" eaLnBrk="1" hangingPunct="1"/>
            <a:endParaRPr lang="ru-RU" altLang="ru-RU" b="1">
              <a:latin typeface="Calibri" pitchFamily="34" charset="0"/>
            </a:endParaRPr>
          </a:p>
          <a:p>
            <a:pPr marL="9525" algn="ctr" eaLnBrk="1" hangingPunct="1"/>
            <a:endParaRPr lang="ru-RU" altLang="ru-RU" b="1">
              <a:latin typeface="Calibri" pitchFamily="34" charset="0"/>
            </a:endParaRPr>
          </a:p>
          <a:p>
            <a:pPr marL="9525" algn="ctr" eaLnBrk="1" hangingPunct="1"/>
            <a:endParaRPr lang="ru-RU" altLang="ru-RU" b="1">
              <a:latin typeface="Calibri" pitchFamily="34" charset="0"/>
            </a:endParaRPr>
          </a:p>
          <a:p>
            <a:pPr marL="9525" algn="ctr" eaLnBrk="1" hangingPunct="1"/>
            <a:endParaRPr lang="ru-RU" altLang="ru-RU" b="1">
              <a:latin typeface="Calibri" pitchFamily="34" charset="0"/>
            </a:endParaRPr>
          </a:p>
          <a:p>
            <a:pPr marL="9525" algn="ctr" eaLnBrk="1" hangingPunct="1"/>
            <a:endParaRPr lang="ru-RU" altLang="ru-RU" b="1">
              <a:latin typeface="Calibri" pitchFamily="34" charset="0"/>
            </a:endParaRPr>
          </a:p>
          <a:p>
            <a:pPr marL="9525" algn="ctr" eaLnBrk="1" hangingPunct="1"/>
            <a:endParaRPr lang="ru-RU" altLang="ru-RU" sz="2000">
              <a:latin typeface="Calibri" pitchFamily="34" charset="0"/>
            </a:endParaRPr>
          </a:p>
        </p:txBody>
      </p:sp>
      <p:sp>
        <p:nvSpPr>
          <p:cNvPr id="14340" name="object 16"/>
          <p:cNvSpPr txBox="1">
            <a:spLocks noChangeArrowheads="1"/>
          </p:cNvSpPr>
          <p:nvPr/>
        </p:nvSpPr>
        <p:spPr bwMode="auto">
          <a:xfrm>
            <a:off x="0" y="4481513"/>
            <a:ext cx="1782763" cy="1938337"/>
          </a:xfrm>
          <a:prstGeom prst="rect">
            <a:avLst/>
          </a:prstGeom>
          <a:solidFill>
            <a:srgbClr val="FFFFCC"/>
          </a:solidFill>
          <a:ln w="9525">
            <a:solidFill>
              <a:schemeClr val="tx1"/>
            </a:solidFill>
            <a:miter lim="800000"/>
            <a:headEnd/>
            <a:tailEnd/>
          </a:ln>
        </p:spPr>
        <p:txBody>
          <a:bodyPr lIns="0" tIns="0" rIns="0" bIns="0">
            <a:spAutoFit/>
          </a:bodyPr>
          <a:lstStyle/>
          <a:p>
            <a:pPr marL="76200" algn="ctr" eaLnBrk="1" hangingPunct="1"/>
            <a:r>
              <a:rPr lang="ru-RU" altLang="ru-RU" b="1">
                <a:solidFill>
                  <a:srgbClr val="FF0000"/>
                </a:solidFill>
                <a:latin typeface="Calibri" pitchFamily="34" charset="0"/>
              </a:rPr>
              <a:t>Утверждение ошибочно</a:t>
            </a:r>
            <a:r>
              <a:rPr lang="ru-RU" altLang="ru-RU" b="1">
                <a:latin typeface="Calibri" pitchFamily="34" charset="0"/>
              </a:rPr>
              <a:t>: здесь обособленное</a:t>
            </a:r>
          </a:p>
          <a:p>
            <a:pPr marL="76200" algn="ctr" eaLnBrk="1" hangingPunct="1"/>
            <a:r>
              <a:rPr lang="ru-RU" altLang="ru-RU" b="1">
                <a:latin typeface="Calibri" pitchFamily="34" charset="0"/>
              </a:rPr>
              <a:t>приложение.</a:t>
            </a:r>
          </a:p>
          <a:p>
            <a:pPr marL="76200" algn="ctr" eaLnBrk="1" hangingPunct="1"/>
            <a:endParaRPr lang="ru-RU" altLang="ru-RU" b="1">
              <a:latin typeface="Calibri" pitchFamily="34" charset="0"/>
            </a:endParaRPr>
          </a:p>
          <a:p>
            <a:pPr marL="76200" algn="ctr" eaLnBrk="1" hangingPunct="1"/>
            <a:endParaRPr lang="ru-RU" altLang="ru-RU" b="1">
              <a:latin typeface="Calibri" pitchFamily="34" charset="0"/>
            </a:endParaRPr>
          </a:p>
          <a:p>
            <a:pPr marL="76200" algn="ctr" eaLnBrk="1" hangingPunct="1"/>
            <a:endParaRPr lang="ru-RU" altLang="ru-RU">
              <a:latin typeface="Calibri" pitchFamily="34" charset="0"/>
            </a:endParaRPr>
          </a:p>
        </p:txBody>
      </p:sp>
      <p:sp>
        <p:nvSpPr>
          <p:cNvPr id="14341" name="object 20"/>
          <p:cNvSpPr txBox="1">
            <a:spLocks noChangeArrowheads="1"/>
          </p:cNvSpPr>
          <p:nvPr/>
        </p:nvSpPr>
        <p:spPr bwMode="auto">
          <a:xfrm>
            <a:off x="1873250" y="4500563"/>
            <a:ext cx="1720850" cy="2216150"/>
          </a:xfrm>
          <a:prstGeom prst="rect">
            <a:avLst/>
          </a:prstGeom>
          <a:solidFill>
            <a:srgbClr val="FFCCFF"/>
          </a:solidFill>
          <a:ln w="9525">
            <a:solidFill>
              <a:schemeClr val="tx1"/>
            </a:solidFill>
            <a:miter lim="800000"/>
            <a:headEnd/>
            <a:tailEnd/>
          </a:ln>
        </p:spPr>
        <p:txBody>
          <a:bodyPr lIns="0" tIns="0" rIns="0" bIns="0">
            <a:spAutoFit/>
          </a:bodyPr>
          <a:lstStyle/>
          <a:p>
            <a:pPr marL="123825" algn="ctr" eaLnBrk="1" hangingPunct="1"/>
            <a:r>
              <a:rPr lang="ru-RU" altLang="ru-RU" b="1">
                <a:latin typeface="Calibri" pitchFamily="34" charset="0"/>
              </a:rPr>
              <a:t>Правильный</a:t>
            </a:r>
          </a:p>
          <a:p>
            <a:pPr marL="123825" algn="ctr" eaLnBrk="1" hangingPunct="1"/>
            <a:r>
              <a:rPr lang="ru-RU" altLang="ru-RU" b="1">
                <a:latin typeface="Calibri" pitchFamily="34" charset="0"/>
              </a:rPr>
              <a:t>ответ №2</a:t>
            </a:r>
          </a:p>
          <a:p>
            <a:pPr marL="123825" algn="ctr" eaLnBrk="1" hangingPunct="1"/>
            <a:r>
              <a:rPr lang="ru-RU" altLang="ru-RU" b="1">
                <a:solidFill>
                  <a:srgbClr val="FF0000"/>
                </a:solidFill>
                <a:latin typeface="Calibri" pitchFamily="34" charset="0"/>
              </a:rPr>
              <a:t>(вбегает конь –разверзлась бездна)</a:t>
            </a:r>
          </a:p>
          <a:p>
            <a:pPr marL="123825" algn="ctr" eaLnBrk="1" hangingPunct="1"/>
            <a:endParaRPr lang="ru-RU" altLang="ru-RU">
              <a:latin typeface="Calibri" pitchFamily="34" charset="0"/>
            </a:endParaRPr>
          </a:p>
          <a:p>
            <a:pPr marL="123825" algn="ctr" eaLnBrk="1" hangingPunct="1"/>
            <a:endParaRPr lang="ru-RU" altLang="ru-RU">
              <a:latin typeface="Calibri" pitchFamily="34" charset="0"/>
            </a:endParaRPr>
          </a:p>
          <a:p>
            <a:pPr marL="123825" algn="ctr" eaLnBrk="1" hangingPunct="1"/>
            <a:endParaRPr lang="ru-RU" altLang="ru-RU">
              <a:latin typeface="Calibri" pitchFamily="34" charset="0"/>
            </a:endParaRPr>
          </a:p>
        </p:txBody>
      </p:sp>
      <p:sp>
        <p:nvSpPr>
          <p:cNvPr id="14342" name="object 24"/>
          <p:cNvSpPr txBox="1">
            <a:spLocks noChangeArrowheads="1"/>
          </p:cNvSpPr>
          <p:nvPr/>
        </p:nvSpPr>
        <p:spPr bwMode="auto">
          <a:xfrm>
            <a:off x="3502025" y="4468813"/>
            <a:ext cx="2078038" cy="2216150"/>
          </a:xfrm>
          <a:prstGeom prst="rect">
            <a:avLst/>
          </a:prstGeom>
          <a:solidFill>
            <a:srgbClr val="FFFFCC"/>
          </a:solidFill>
          <a:ln w="9525">
            <a:solidFill>
              <a:schemeClr val="tx1"/>
            </a:solidFill>
            <a:miter lim="800000"/>
            <a:headEnd/>
            <a:tailEnd/>
          </a:ln>
        </p:spPr>
        <p:txBody>
          <a:bodyPr lIns="0" tIns="0" rIns="0" bIns="0">
            <a:spAutoFit/>
          </a:bodyPr>
          <a:lstStyle/>
          <a:p>
            <a:pPr marL="122238" algn="ctr" eaLnBrk="1" hangingPunct="1"/>
            <a:r>
              <a:rPr lang="ru-RU" altLang="ru-RU" b="1">
                <a:solidFill>
                  <a:srgbClr val="FF0000"/>
                </a:solidFill>
                <a:latin typeface="Calibri" pitchFamily="34" charset="0"/>
              </a:rPr>
              <a:t>Утверждение ошибочно</a:t>
            </a:r>
            <a:r>
              <a:rPr lang="ru-RU" altLang="ru-RU" b="1">
                <a:latin typeface="Calibri" pitchFamily="34" charset="0"/>
              </a:rPr>
              <a:t>: здесь</a:t>
            </a:r>
          </a:p>
          <a:p>
            <a:pPr marL="122238" algn="ctr" eaLnBrk="1" hangingPunct="1"/>
            <a:r>
              <a:rPr lang="ru-RU" altLang="ru-RU" b="1">
                <a:latin typeface="Calibri" pitchFamily="34" charset="0"/>
              </a:rPr>
              <a:t>две грамматические основы.</a:t>
            </a:r>
          </a:p>
          <a:p>
            <a:pPr marL="122238" algn="ctr" eaLnBrk="1" hangingPunct="1"/>
            <a:endParaRPr lang="ru-RU" altLang="ru-RU" b="1">
              <a:latin typeface="Calibri" pitchFamily="34" charset="0"/>
            </a:endParaRPr>
          </a:p>
          <a:p>
            <a:pPr marL="122238" algn="ctr" eaLnBrk="1" hangingPunct="1"/>
            <a:endParaRPr lang="ru-RU" altLang="ru-RU" b="1">
              <a:latin typeface="Calibri" pitchFamily="34" charset="0"/>
            </a:endParaRPr>
          </a:p>
          <a:p>
            <a:pPr marL="122238" algn="ctr" eaLnBrk="1" hangingPunct="1"/>
            <a:endParaRPr lang="ru-RU" altLang="ru-RU">
              <a:latin typeface="Calibri" pitchFamily="34" charset="0"/>
            </a:endParaRPr>
          </a:p>
        </p:txBody>
      </p:sp>
      <p:sp>
        <p:nvSpPr>
          <p:cNvPr id="14343" name="object 28"/>
          <p:cNvSpPr txBox="1">
            <a:spLocks noChangeArrowheads="1"/>
          </p:cNvSpPr>
          <p:nvPr/>
        </p:nvSpPr>
        <p:spPr bwMode="auto">
          <a:xfrm>
            <a:off x="7329488" y="4452938"/>
            <a:ext cx="1814512" cy="1816100"/>
          </a:xfrm>
          <a:prstGeom prst="rect">
            <a:avLst/>
          </a:prstGeom>
          <a:solidFill>
            <a:srgbClr val="FFFFCC"/>
          </a:solidFill>
          <a:ln w="9525">
            <a:solidFill>
              <a:schemeClr val="tx1"/>
            </a:solidFill>
            <a:miter lim="800000"/>
            <a:headEnd/>
            <a:tailEnd/>
          </a:ln>
        </p:spPr>
        <p:txBody>
          <a:bodyPr lIns="0" tIns="0" rIns="0" bIns="0">
            <a:spAutoFit/>
          </a:bodyPr>
          <a:lstStyle/>
          <a:p>
            <a:pPr marL="112713" algn="ctr" eaLnBrk="1" hangingPunct="1"/>
            <a:r>
              <a:rPr lang="ru-RU" altLang="ru-RU" sz="1600" b="1">
                <a:solidFill>
                  <a:srgbClr val="FF0000"/>
                </a:solidFill>
                <a:latin typeface="Calibri" pitchFamily="34" charset="0"/>
              </a:rPr>
              <a:t>Утверждение ошибочно</a:t>
            </a:r>
            <a:r>
              <a:rPr lang="ru-RU" altLang="ru-RU" sz="1600" b="1">
                <a:latin typeface="Calibri" pitchFamily="34" charset="0"/>
              </a:rPr>
              <a:t>: здесь</a:t>
            </a:r>
          </a:p>
          <a:p>
            <a:pPr marL="112713" algn="ctr" eaLnBrk="1" hangingPunct="1"/>
            <a:r>
              <a:rPr lang="ru-RU" altLang="ru-RU" sz="1600" b="1">
                <a:latin typeface="Calibri" pitchFamily="34" charset="0"/>
              </a:rPr>
              <a:t>грамматическая основа</a:t>
            </a:r>
          </a:p>
          <a:p>
            <a:pPr marL="112713" algn="ctr" eaLnBrk="1" hangingPunct="1"/>
            <a:r>
              <a:rPr lang="ru-RU" altLang="ru-RU" b="1">
                <a:solidFill>
                  <a:srgbClr val="FF0000"/>
                </a:solidFill>
                <a:latin typeface="Calibri" pitchFamily="34" charset="0"/>
              </a:rPr>
              <a:t>которые будут подвластны.</a:t>
            </a:r>
          </a:p>
          <a:p>
            <a:pPr marL="112713" algn="ctr" eaLnBrk="1" hangingPunct="1"/>
            <a:endParaRPr lang="ru-RU" altLang="ru-RU" b="1">
              <a:latin typeface="Calibri" pitchFamily="34" charset="0"/>
            </a:endParaRPr>
          </a:p>
        </p:txBody>
      </p:sp>
      <p:sp>
        <p:nvSpPr>
          <p:cNvPr id="32" name="Заголовок 31"/>
          <p:cNvSpPr>
            <a:spLocks noGrp="1"/>
          </p:cNvSpPr>
          <p:nvPr>
            <p:ph type="title"/>
          </p:nvPr>
        </p:nvSpPr>
        <p:spPr>
          <a:xfrm>
            <a:off x="914400" y="300038"/>
            <a:ext cx="8229600" cy="488950"/>
          </a:xfrm>
        </p:spPr>
        <p:txBody>
          <a:bodyPr rtlCol="0">
            <a:normAutofit fontScale="90000"/>
          </a:bodyPr>
          <a:lstStyle/>
          <a:p>
            <a:pPr eaLnBrk="1" fontAlgn="auto" hangingPunct="1">
              <a:spcAft>
                <a:spcPts val="0"/>
              </a:spcAft>
              <a:defRPr/>
            </a:pPr>
            <a:r>
              <a:rPr lang="ru-RU" altLang="ru-RU" sz="2800" b="1" dirty="0" smtClean="0">
                <a:solidFill>
                  <a:srgbClr val="7030A0"/>
                </a:solidFill>
              </a:rPr>
              <a:t>Задание 2.Синтаксический анализ текста</a:t>
            </a:r>
          </a:p>
        </p:txBody>
      </p:sp>
      <p:pic>
        <p:nvPicPr>
          <p:cNvPr id="5" name="Объект 4"/>
          <p:cNvPicPr>
            <a:picLocks noGrp="1" noChangeAspect="1"/>
          </p:cNvPicPr>
          <p:nvPr>
            <p:ph idx="1"/>
          </p:nvPr>
        </p:nvPicPr>
        <p:blipFill>
          <a:blip r:embed="rId3" cstate="print"/>
          <a:srcRect/>
          <a:stretch>
            <a:fillRect/>
          </a:stretch>
        </p:blipFill>
        <p:spPr>
          <a:xfrm>
            <a:off x="0" y="827088"/>
            <a:ext cx="4643438" cy="3287712"/>
          </a:xfrm>
        </p:spPr>
      </p:pic>
      <p:pic>
        <p:nvPicPr>
          <p:cNvPr id="6" name="Рисунок 5"/>
          <p:cNvPicPr>
            <a:picLocks noChangeAspect="1"/>
          </p:cNvPicPr>
          <p:nvPr/>
        </p:nvPicPr>
        <p:blipFill>
          <a:blip r:embed="rId4" cstate="print"/>
          <a:srcRect/>
          <a:stretch>
            <a:fillRect/>
          </a:stretch>
        </p:blipFill>
        <p:spPr bwMode="auto">
          <a:xfrm>
            <a:off x="4716463" y="1209675"/>
            <a:ext cx="4222750" cy="2903538"/>
          </a:xfrm>
          <a:prstGeom prst="rect">
            <a:avLst/>
          </a:prstGeom>
          <a:noFill/>
          <a:ln w="9525">
            <a:noFill/>
            <a:miter lim="800000"/>
            <a:headEnd/>
            <a:tailEnd/>
          </a:ln>
        </p:spPr>
      </p:pic>
      <p:sp>
        <p:nvSpPr>
          <p:cNvPr id="16" name="Прямоугольник 15"/>
          <p:cNvSpPr>
            <a:spLocks noChangeArrowheads="1"/>
          </p:cNvSpPr>
          <p:nvPr/>
        </p:nvSpPr>
        <p:spPr bwMode="auto">
          <a:xfrm>
            <a:off x="4572000" y="6180138"/>
            <a:ext cx="2867025" cy="503237"/>
          </a:xfrm>
          <a:prstGeom prst="rect">
            <a:avLst/>
          </a:prstGeom>
          <a:solidFill>
            <a:srgbClr val="FFFF00"/>
          </a:solidFill>
          <a:ln w="9525" algn="ctr">
            <a:solidFill>
              <a:schemeClr val="tx1"/>
            </a:solidFill>
            <a:round/>
            <a:headEnd/>
            <a:tailEnd/>
          </a:ln>
        </p:spPr>
        <p:txBody>
          <a:bodyPr/>
          <a:lstStyle/>
          <a:p>
            <a:pPr eaLnBrk="1" hangingPunct="1"/>
            <a:r>
              <a:rPr lang="ru-RU" altLang="ru-RU"/>
              <a:t>ОТВЕТ</a:t>
            </a:r>
            <a:r>
              <a:rPr lang="ru-RU" altLang="ru-RU" sz="2400" b="1">
                <a:solidFill>
                  <a:srgbClr val="FF0000"/>
                </a:solidFill>
              </a:rPr>
              <a:t>: 24&lt;или&gt;42</a:t>
            </a:r>
          </a:p>
        </p:txBody>
      </p:sp>
      <p:pic>
        <p:nvPicPr>
          <p:cNvPr id="17" name="Рисунок 16"/>
          <p:cNvPicPr>
            <a:picLocks noChangeAspect="1"/>
          </p:cNvPicPr>
          <p:nvPr/>
        </p:nvPicPr>
        <p:blipFill>
          <a:blip r:embed="rId5" cstate="print"/>
          <a:srcRect/>
          <a:stretch>
            <a:fillRect/>
          </a:stretch>
        </p:blipFill>
        <p:spPr bwMode="auto">
          <a:xfrm>
            <a:off x="7234238" y="1585913"/>
            <a:ext cx="1776412" cy="341312"/>
          </a:xfrm>
          <a:prstGeom prst="rect">
            <a:avLst/>
          </a:prstGeom>
          <a:noFill/>
          <a:ln w="9525">
            <a:noFill/>
            <a:miter lim="800000"/>
            <a:headEnd/>
            <a:tailEnd/>
          </a:ln>
        </p:spPr>
      </p:pic>
      <p:pic>
        <p:nvPicPr>
          <p:cNvPr id="18" name="Рисунок 17"/>
          <p:cNvPicPr>
            <a:picLocks noChangeAspect="1"/>
          </p:cNvPicPr>
          <p:nvPr/>
        </p:nvPicPr>
        <p:blipFill>
          <a:blip r:embed="rId5" cstate="print"/>
          <a:srcRect/>
          <a:stretch>
            <a:fillRect/>
          </a:stretch>
        </p:blipFill>
        <p:spPr bwMode="auto">
          <a:xfrm>
            <a:off x="5580063" y="2038350"/>
            <a:ext cx="2536825" cy="438150"/>
          </a:xfrm>
          <a:prstGeom prst="rect">
            <a:avLst/>
          </a:prstGeom>
          <a:noFill/>
          <a:ln w="9525">
            <a:noFill/>
            <a:miter lim="800000"/>
            <a:headEnd/>
            <a:tailEnd/>
          </a:ln>
        </p:spPr>
      </p:pic>
      <p:pic>
        <p:nvPicPr>
          <p:cNvPr id="19" name="Рисунок 18"/>
          <p:cNvPicPr>
            <a:picLocks noChangeAspect="1"/>
          </p:cNvPicPr>
          <p:nvPr/>
        </p:nvPicPr>
        <p:blipFill>
          <a:blip r:embed="rId5" cstate="print"/>
          <a:srcRect/>
          <a:stretch>
            <a:fillRect/>
          </a:stretch>
        </p:blipFill>
        <p:spPr bwMode="auto">
          <a:xfrm>
            <a:off x="7924800" y="2614613"/>
            <a:ext cx="422275" cy="350837"/>
          </a:xfrm>
          <a:prstGeom prst="rect">
            <a:avLst/>
          </a:prstGeom>
          <a:noFill/>
          <a:ln w="9525">
            <a:noFill/>
            <a:miter lim="800000"/>
            <a:headEnd/>
            <a:tailEnd/>
          </a:ln>
        </p:spPr>
      </p:pic>
      <p:pic>
        <p:nvPicPr>
          <p:cNvPr id="20" name="Рисунок 19"/>
          <p:cNvPicPr>
            <a:picLocks noChangeAspect="1"/>
          </p:cNvPicPr>
          <p:nvPr/>
        </p:nvPicPr>
        <p:blipFill>
          <a:blip r:embed="rId5" cstate="print"/>
          <a:srcRect/>
          <a:stretch>
            <a:fillRect/>
          </a:stretch>
        </p:blipFill>
        <p:spPr bwMode="auto">
          <a:xfrm>
            <a:off x="4716463" y="2551113"/>
            <a:ext cx="1655762" cy="414337"/>
          </a:xfrm>
          <a:prstGeom prst="rect">
            <a:avLst/>
          </a:prstGeom>
          <a:noFill/>
          <a:ln w="9525">
            <a:noFill/>
            <a:miter lim="800000"/>
            <a:headEnd/>
            <a:tailEnd/>
          </a:ln>
        </p:spPr>
      </p:pic>
      <p:pic>
        <p:nvPicPr>
          <p:cNvPr id="21" name="Рисунок 20"/>
          <p:cNvPicPr>
            <a:picLocks noChangeAspect="1"/>
          </p:cNvPicPr>
          <p:nvPr/>
        </p:nvPicPr>
        <p:blipFill>
          <a:blip r:embed="rId5" cstate="print"/>
          <a:srcRect/>
          <a:stretch>
            <a:fillRect/>
          </a:stretch>
        </p:blipFill>
        <p:spPr bwMode="auto">
          <a:xfrm>
            <a:off x="4681538" y="3117850"/>
            <a:ext cx="1049337" cy="293688"/>
          </a:xfrm>
          <a:prstGeom prst="rect">
            <a:avLst/>
          </a:prstGeom>
          <a:noFill/>
          <a:ln w="9525">
            <a:noFill/>
            <a:miter lim="800000"/>
            <a:headEnd/>
            <a:tailEnd/>
          </a:ln>
        </p:spPr>
      </p:pic>
      <p:pic>
        <p:nvPicPr>
          <p:cNvPr id="22" name="Рисунок 21"/>
          <p:cNvPicPr>
            <a:picLocks noChangeAspect="1"/>
          </p:cNvPicPr>
          <p:nvPr/>
        </p:nvPicPr>
        <p:blipFill>
          <a:blip r:embed="rId5" cstate="print"/>
          <a:srcRect/>
          <a:stretch>
            <a:fillRect/>
          </a:stretch>
        </p:blipFill>
        <p:spPr bwMode="auto">
          <a:xfrm>
            <a:off x="7239000" y="3103563"/>
            <a:ext cx="1581150" cy="303212"/>
          </a:xfrm>
          <a:prstGeom prst="rect">
            <a:avLst/>
          </a:prstGeom>
          <a:noFill/>
          <a:ln w="9525">
            <a:noFill/>
            <a:miter lim="800000"/>
            <a:headEnd/>
            <a:tailEnd/>
          </a:ln>
        </p:spPr>
      </p:pic>
      <p:pic>
        <p:nvPicPr>
          <p:cNvPr id="23" name="Рисунок 22"/>
          <p:cNvPicPr>
            <a:picLocks noChangeAspect="1"/>
          </p:cNvPicPr>
          <p:nvPr/>
        </p:nvPicPr>
        <p:blipFill>
          <a:blip r:embed="rId5" cstate="print"/>
          <a:srcRect/>
          <a:stretch>
            <a:fillRect/>
          </a:stretch>
        </p:blipFill>
        <p:spPr bwMode="auto">
          <a:xfrm>
            <a:off x="5848350" y="3354388"/>
            <a:ext cx="2076450" cy="284162"/>
          </a:xfrm>
          <a:prstGeom prst="rect">
            <a:avLst/>
          </a:prstGeom>
          <a:noFill/>
          <a:ln w="9525">
            <a:noFill/>
            <a:miter lim="800000"/>
            <a:headEnd/>
            <a:tailEnd/>
          </a:ln>
        </p:spPr>
      </p:pic>
      <p:pic>
        <p:nvPicPr>
          <p:cNvPr id="24" name="Рисунок 23"/>
          <p:cNvPicPr>
            <a:picLocks noChangeAspect="1"/>
          </p:cNvPicPr>
          <p:nvPr/>
        </p:nvPicPr>
        <p:blipFill>
          <a:blip r:embed="rId5" cstate="print"/>
          <a:srcRect/>
          <a:stretch>
            <a:fillRect/>
          </a:stretch>
        </p:blipFill>
        <p:spPr bwMode="auto">
          <a:xfrm>
            <a:off x="5494338" y="3746500"/>
            <a:ext cx="1841500" cy="354013"/>
          </a:xfrm>
          <a:prstGeom prst="rect">
            <a:avLst/>
          </a:prstGeom>
          <a:noFill/>
          <a:ln w="9525">
            <a:noFill/>
            <a:miter lim="800000"/>
            <a:headEnd/>
            <a:tailEnd/>
          </a:ln>
        </p:spPr>
      </p:pic>
      <p:pic>
        <p:nvPicPr>
          <p:cNvPr id="25" name="Рисунок 24"/>
          <p:cNvPicPr>
            <a:picLocks noChangeAspect="1"/>
          </p:cNvPicPr>
          <p:nvPr/>
        </p:nvPicPr>
        <p:blipFill>
          <a:blip r:embed="rId5" cstate="print"/>
          <a:srcRect/>
          <a:stretch>
            <a:fillRect/>
          </a:stretch>
        </p:blipFill>
        <p:spPr bwMode="auto">
          <a:xfrm>
            <a:off x="7566025" y="3638550"/>
            <a:ext cx="931863" cy="179388"/>
          </a:xfrm>
          <a:prstGeom prst="rect">
            <a:avLst/>
          </a:prstGeom>
          <a:noFill/>
          <a:ln w="9525">
            <a:noFill/>
            <a:miter lim="800000"/>
            <a:headEnd/>
            <a:tailEnd/>
          </a:ln>
        </p:spPr>
      </p:pic>
      <p:pic>
        <p:nvPicPr>
          <p:cNvPr id="26" name="Рисунок 25"/>
          <p:cNvPicPr>
            <a:picLocks noChangeAspect="1"/>
          </p:cNvPicPr>
          <p:nvPr/>
        </p:nvPicPr>
        <p:blipFill>
          <a:blip r:embed="rId6" cstate="print"/>
          <a:srcRect/>
          <a:stretch>
            <a:fillRect/>
          </a:stretch>
        </p:blipFill>
        <p:spPr bwMode="auto">
          <a:xfrm rot="9218428">
            <a:off x="661988" y="3179763"/>
            <a:ext cx="6932612" cy="169862"/>
          </a:xfrm>
          <a:prstGeom prst="rect">
            <a:avLst/>
          </a:prstGeom>
          <a:noFill/>
          <a:ln w="9525">
            <a:noFill/>
            <a:miter lim="800000"/>
            <a:headEnd/>
            <a:tailEnd/>
          </a:ln>
        </p:spPr>
      </p:pic>
      <p:pic>
        <p:nvPicPr>
          <p:cNvPr id="27" name="Рисунок 26"/>
          <p:cNvPicPr>
            <a:picLocks noChangeAspect="1"/>
          </p:cNvPicPr>
          <p:nvPr/>
        </p:nvPicPr>
        <p:blipFill>
          <a:blip r:embed="rId6" cstate="print"/>
          <a:srcRect/>
          <a:stretch>
            <a:fillRect/>
          </a:stretch>
        </p:blipFill>
        <p:spPr bwMode="auto">
          <a:xfrm rot="1858947">
            <a:off x="6275388" y="4292600"/>
            <a:ext cx="1655762" cy="80963"/>
          </a:xfrm>
          <a:prstGeom prst="rect">
            <a:avLst/>
          </a:prstGeom>
          <a:noFill/>
          <a:ln w="9525">
            <a:noFill/>
            <a:miter lim="800000"/>
            <a:headEnd/>
            <a:tailEnd/>
          </a:ln>
        </p:spPr>
      </p:pic>
      <p:pic>
        <p:nvPicPr>
          <p:cNvPr id="28" name="Рисунок 27"/>
          <p:cNvPicPr>
            <a:picLocks noChangeAspect="1"/>
          </p:cNvPicPr>
          <p:nvPr/>
        </p:nvPicPr>
        <p:blipFill>
          <a:blip r:embed="rId6" cstate="print"/>
          <a:srcRect/>
          <a:stretch>
            <a:fillRect/>
          </a:stretch>
        </p:blipFill>
        <p:spPr bwMode="auto">
          <a:xfrm rot="7939253">
            <a:off x="3766344" y="3750469"/>
            <a:ext cx="2667000" cy="128588"/>
          </a:xfrm>
          <a:prstGeom prst="rect">
            <a:avLst/>
          </a:prstGeom>
          <a:noFill/>
          <a:ln w="9525">
            <a:noFill/>
            <a:miter lim="800000"/>
            <a:headEnd/>
            <a:tailEnd/>
          </a:ln>
        </p:spPr>
      </p:pic>
      <p:pic>
        <p:nvPicPr>
          <p:cNvPr id="29" name="Рисунок 28"/>
          <p:cNvPicPr>
            <a:picLocks noChangeAspect="1"/>
          </p:cNvPicPr>
          <p:nvPr/>
        </p:nvPicPr>
        <p:blipFill>
          <a:blip r:embed="rId6" cstate="print"/>
          <a:srcRect/>
          <a:stretch>
            <a:fillRect/>
          </a:stretch>
        </p:blipFill>
        <p:spPr bwMode="auto">
          <a:xfrm rot="8481685">
            <a:off x="2679700" y="3382963"/>
            <a:ext cx="3667125" cy="177800"/>
          </a:xfrm>
          <a:prstGeom prst="rect">
            <a:avLst/>
          </a:prstGeom>
          <a:noFill/>
          <a:ln w="9525">
            <a:noFill/>
            <a:miter lim="800000"/>
            <a:headEnd/>
            <a:tailEnd/>
          </a:ln>
        </p:spPr>
      </p:pic>
      <p:pic>
        <p:nvPicPr>
          <p:cNvPr id="30" name="Рисунок 29"/>
          <p:cNvPicPr>
            <a:picLocks noChangeAspect="1"/>
          </p:cNvPicPr>
          <p:nvPr/>
        </p:nvPicPr>
        <p:blipFill>
          <a:blip r:embed="rId6" cstate="print"/>
          <a:srcRect/>
          <a:stretch>
            <a:fillRect/>
          </a:stretch>
        </p:blipFill>
        <p:spPr bwMode="auto">
          <a:xfrm rot="4063512">
            <a:off x="4638676" y="4197350"/>
            <a:ext cx="2152650" cy="10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340"/>
                                        </p:tgtEl>
                                        <p:attrNameLst>
                                          <p:attrName>style.visibility</p:attrName>
                                        </p:attrNameLst>
                                      </p:cBhvr>
                                      <p:to>
                                        <p:strVal val="visible"/>
                                      </p:to>
                                    </p:set>
                                    <p:anim calcmode="lin" valueType="num">
                                      <p:cBhvr additive="base">
                                        <p:cTn id="32" dur="500" fill="hold"/>
                                        <p:tgtEl>
                                          <p:spTgt spid="14340"/>
                                        </p:tgtEl>
                                        <p:attrNameLst>
                                          <p:attrName>ppt_x</p:attrName>
                                        </p:attrNameLst>
                                      </p:cBhvr>
                                      <p:tavLst>
                                        <p:tav tm="0">
                                          <p:val>
                                            <p:strVal val="#ppt_x"/>
                                          </p:val>
                                        </p:tav>
                                        <p:tav tm="100000">
                                          <p:val>
                                            <p:strVal val="#ppt_x"/>
                                          </p:val>
                                        </p:tav>
                                      </p:tavLst>
                                    </p:anim>
                                    <p:anim calcmode="lin" valueType="num">
                                      <p:cBhvr additive="base">
                                        <p:cTn id="33"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341"/>
                                        </p:tgtEl>
                                        <p:attrNameLst>
                                          <p:attrName>style.visibility</p:attrName>
                                        </p:attrNameLst>
                                      </p:cBhvr>
                                      <p:to>
                                        <p:strVal val="visible"/>
                                      </p:to>
                                    </p:set>
                                    <p:animEffect transition="in" filter="barn(inVertical)">
                                      <p:cBhvr>
                                        <p:cTn id="48" dur="500"/>
                                        <p:tgtEl>
                                          <p:spTgt spid="1434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342"/>
                                        </p:tgtEl>
                                        <p:attrNameLst>
                                          <p:attrName>style.visibility</p:attrName>
                                        </p:attrNameLst>
                                      </p:cBhvr>
                                      <p:to>
                                        <p:strVal val="visible"/>
                                      </p:to>
                                    </p:set>
                                    <p:anim calcmode="lin" valueType="num">
                                      <p:cBhvr additive="base">
                                        <p:cTn id="68" dur="500" fill="hold"/>
                                        <p:tgtEl>
                                          <p:spTgt spid="14342"/>
                                        </p:tgtEl>
                                        <p:attrNameLst>
                                          <p:attrName>ppt_x</p:attrName>
                                        </p:attrNameLst>
                                      </p:cBhvr>
                                      <p:tavLst>
                                        <p:tav tm="0">
                                          <p:val>
                                            <p:strVal val="#ppt_x"/>
                                          </p:val>
                                        </p:tav>
                                        <p:tav tm="100000">
                                          <p:val>
                                            <p:strVal val="#ppt_x"/>
                                          </p:val>
                                        </p:tav>
                                      </p:tavLst>
                                    </p:anim>
                                    <p:anim calcmode="lin" valueType="num">
                                      <p:cBhvr additive="base">
                                        <p:cTn id="69"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1"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inVertical)">
                                      <p:cBhvr>
                                        <p:cTn id="84" dur="500"/>
                                        <p:tgtEl>
                                          <p:spTgt spid="2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barn(inVertical)">
                                      <p:cBhvr>
                                        <p:cTn id="89" dur="500"/>
                                        <p:tgtEl>
                                          <p:spTgt spid="3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4339"/>
                                        </p:tgtEl>
                                        <p:attrNameLst>
                                          <p:attrName>style.visibility</p:attrName>
                                        </p:attrNameLst>
                                      </p:cBhvr>
                                      <p:to>
                                        <p:strVal val="visible"/>
                                      </p:to>
                                    </p:set>
                                    <p:anim calcmode="lin" valueType="num">
                                      <p:cBhvr additive="base">
                                        <p:cTn id="94" dur="500" fill="hold"/>
                                        <p:tgtEl>
                                          <p:spTgt spid="14339"/>
                                        </p:tgtEl>
                                        <p:attrNameLst>
                                          <p:attrName>ppt_x</p:attrName>
                                        </p:attrNameLst>
                                      </p:cBhvr>
                                      <p:tavLst>
                                        <p:tav tm="0">
                                          <p:val>
                                            <p:strVal val="#ppt_x"/>
                                          </p:val>
                                        </p:tav>
                                        <p:tav tm="100000">
                                          <p:val>
                                            <p:strVal val="#ppt_x"/>
                                          </p:val>
                                        </p:tav>
                                      </p:tavLst>
                                    </p:anim>
                                    <p:anim calcmode="lin" valueType="num">
                                      <p:cBhvr additive="base">
                                        <p:cTn id="95"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1"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arn(inVertical)">
                                      <p:cBhvr>
                                        <p:cTn id="100" dur="500"/>
                                        <p:tgtEl>
                                          <p:spTgt spid="2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21" fill="hold"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6" presetClass="entr" presetSubtype="21" fill="hold"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barn(inVertical)">
                                      <p:cBhvr>
                                        <p:cTn id="110" dur="500"/>
                                        <p:tgtEl>
                                          <p:spTgt spid="2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4343"/>
                                        </p:tgtEl>
                                        <p:attrNameLst>
                                          <p:attrName>style.visibility</p:attrName>
                                        </p:attrNameLst>
                                      </p:cBhvr>
                                      <p:to>
                                        <p:strVal val="visible"/>
                                      </p:to>
                                    </p:set>
                                    <p:anim calcmode="lin" valueType="num">
                                      <p:cBhvr additive="base">
                                        <p:cTn id="115" dur="500" fill="hold"/>
                                        <p:tgtEl>
                                          <p:spTgt spid="14343"/>
                                        </p:tgtEl>
                                        <p:attrNameLst>
                                          <p:attrName>ppt_x</p:attrName>
                                        </p:attrNameLst>
                                      </p:cBhvr>
                                      <p:tavLst>
                                        <p:tav tm="0">
                                          <p:val>
                                            <p:strVal val="#ppt_x"/>
                                          </p:val>
                                        </p:tav>
                                        <p:tav tm="100000">
                                          <p:val>
                                            <p:strVal val="#ppt_x"/>
                                          </p:val>
                                        </p:tav>
                                      </p:tavLst>
                                    </p:anim>
                                    <p:anim calcmode="lin" valueType="num">
                                      <p:cBhvr additive="base">
                                        <p:cTn id="116"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3" grpId="0" animBg="1"/>
      <p:bldP spid="32"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bject 3"/>
          <p:cNvSpPr txBox="1">
            <a:spLocks noChangeArrowheads="1"/>
          </p:cNvSpPr>
          <p:nvPr/>
        </p:nvSpPr>
        <p:spPr bwMode="auto">
          <a:xfrm>
            <a:off x="6121400" y="4052888"/>
            <a:ext cx="2227263" cy="158750"/>
          </a:xfrm>
          <a:prstGeom prst="rect">
            <a:avLst/>
          </a:prstGeom>
          <a:noFill/>
          <a:ln w="9525">
            <a:noFill/>
            <a:miter lim="800000"/>
            <a:headEnd/>
            <a:tailEnd/>
          </a:ln>
        </p:spPr>
        <p:txBody>
          <a:bodyPr lIns="0" tIns="0" rIns="0" bIns="0">
            <a:spAutoFit/>
          </a:bodyPr>
          <a:lstStyle/>
          <a:p>
            <a:pPr algn="r" eaLnBrk="1" hangingPunct="1"/>
            <a:r>
              <a:rPr lang="ru-RU" altLang="ru-RU" sz="1000">
                <a:solidFill>
                  <a:srgbClr val="898989"/>
                </a:solidFill>
                <a:latin typeface="Calibri" pitchFamily="34" charset="0"/>
              </a:rPr>
              <a:t>77</a:t>
            </a:r>
            <a:endParaRPr lang="ru-RU" altLang="ru-RU" sz="1000">
              <a:latin typeface="Calibri" pitchFamily="34" charset="0"/>
            </a:endParaRPr>
          </a:p>
        </p:txBody>
      </p:sp>
      <p:sp>
        <p:nvSpPr>
          <p:cNvPr id="11" name="object 11"/>
          <p:cNvSpPr txBox="1">
            <a:spLocks noChangeArrowheads="1"/>
          </p:cNvSpPr>
          <p:nvPr/>
        </p:nvSpPr>
        <p:spPr bwMode="auto">
          <a:xfrm>
            <a:off x="5395913" y="4552950"/>
            <a:ext cx="1447800" cy="2216150"/>
          </a:xfrm>
          <a:prstGeom prst="rect">
            <a:avLst/>
          </a:prstGeom>
          <a:solidFill>
            <a:srgbClr val="FFFFCC"/>
          </a:solidFill>
          <a:ln w="9525">
            <a:solidFill>
              <a:schemeClr val="tx1"/>
            </a:solidFill>
            <a:miter lim="800000"/>
            <a:headEnd/>
            <a:tailEnd/>
          </a:ln>
        </p:spPr>
        <p:txBody>
          <a:bodyPr lIns="0" tIns="0" rIns="0" bIns="0">
            <a:spAutoFit/>
          </a:bodyPr>
          <a:lstStyle/>
          <a:p>
            <a:pPr marL="9525" algn="ctr" eaLnBrk="1" hangingPunct="1"/>
            <a:r>
              <a:rPr lang="ru-RU" altLang="ru-RU" b="1">
                <a:solidFill>
                  <a:srgbClr val="FF0000"/>
                </a:solidFill>
                <a:latin typeface="Calibri" pitchFamily="34" charset="0"/>
              </a:rPr>
              <a:t>Утверждение ошибочно</a:t>
            </a:r>
            <a:r>
              <a:rPr lang="ru-RU" altLang="ru-RU" b="1">
                <a:latin typeface="Calibri" pitchFamily="34" charset="0"/>
              </a:rPr>
              <a:t>: здесь простое глагольное сказуемое.</a:t>
            </a:r>
          </a:p>
          <a:p>
            <a:pPr marL="9525" algn="ctr" eaLnBrk="1" hangingPunct="1"/>
            <a:endParaRPr lang="ru-RU" altLang="ru-RU" b="1">
              <a:latin typeface="Calibri" pitchFamily="34" charset="0"/>
            </a:endParaRPr>
          </a:p>
          <a:p>
            <a:pPr marL="9525" algn="ctr" eaLnBrk="1" hangingPunct="1"/>
            <a:endParaRPr lang="ru-RU" altLang="ru-RU">
              <a:latin typeface="Calibri" pitchFamily="34" charset="0"/>
            </a:endParaRPr>
          </a:p>
        </p:txBody>
      </p:sp>
      <p:sp>
        <p:nvSpPr>
          <p:cNvPr id="16" name="object 16"/>
          <p:cNvSpPr txBox="1">
            <a:spLocks noChangeArrowheads="1"/>
          </p:cNvSpPr>
          <p:nvPr/>
        </p:nvSpPr>
        <p:spPr bwMode="auto">
          <a:xfrm>
            <a:off x="107950" y="4500563"/>
            <a:ext cx="1509713" cy="2216150"/>
          </a:xfrm>
          <a:prstGeom prst="rect">
            <a:avLst/>
          </a:prstGeom>
          <a:solidFill>
            <a:srgbClr val="FFFFCC"/>
          </a:solidFill>
          <a:ln w="9525">
            <a:solidFill>
              <a:schemeClr val="tx1"/>
            </a:solidFill>
            <a:miter lim="800000"/>
            <a:headEnd/>
            <a:tailEnd/>
          </a:ln>
        </p:spPr>
        <p:txBody>
          <a:bodyPr lIns="0" tIns="0" rIns="0" bIns="0">
            <a:spAutoFit/>
          </a:bodyPr>
          <a:lstStyle/>
          <a:p>
            <a:pPr marL="76200" algn="ctr" eaLnBrk="1" hangingPunct="1"/>
            <a:r>
              <a:rPr lang="ru-RU" altLang="ru-RU" b="1">
                <a:solidFill>
                  <a:srgbClr val="FF0000"/>
                </a:solidFill>
                <a:latin typeface="Calibri" pitchFamily="34" charset="0"/>
              </a:rPr>
              <a:t>Утверждение ошибочно</a:t>
            </a:r>
            <a:r>
              <a:rPr lang="ru-RU" altLang="ru-RU" b="1">
                <a:latin typeface="Calibri" pitchFamily="34" charset="0"/>
              </a:rPr>
              <a:t>: здесь обособленное определение, выраженное </a:t>
            </a:r>
          </a:p>
          <a:p>
            <a:pPr marL="76200" algn="ctr" eaLnBrk="1" hangingPunct="1"/>
            <a:r>
              <a:rPr lang="ru-RU" altLang="ru-RU" b="1">
                <a:latin typeface="Calibri" pitchFamily="34" charset="0"/>
              </a:rPr>
              <a:t>причастным оборотом.</a:t>
            </a:r>
            <a:endParaRPr lang="ru-RU" altLang="ru-RU">
              <a:latin typeface="Calibri" pitchFamily="34" charset="0"/>
            </a:endParaRPr>
          </a:p>
        </p:txBody>
      </p:sp>
      <p:sp>
        <p:nvSpPr>
          <p:cNvPr id="20" name="object 20"/>
          <p:cNvSpPr txBox="1">
            <a:spLocks noChangeArrowheads="1"/>
          </p:cNvSpPr>
          <p:nvPr/>
        </p:nvSpPr>
        <p:spPr bwMode="auto">
          <a:xfrm>
            <a:off x="1663700" y="4532313"/>
            <a:ext cx="1722438" cy="2216150"/>
          </a:xfrm>
          <a:prstGeom prst="rect">
            <a:avLst/>
          </a:prstGeom>
          <a:solidFill>
            <a:srgbClr val="FFFFCC"/>
          </a:solidFill>
          <a:ln w="9525">
            <a:solidFill>
              <a:schemeClr val="tx1"/>
            </a:solidFill>
            <a:miter lim="800000"/>
            <a:headEnd/>
            <a:tailEnd/>
          </a:ln>
        </p:spPr>
        <p:txBody>
          <a:bodyPr lIns="0" tIns="0" rIns="0" bIns="0">
            <a:spAutoFit/>
          </a:bodyPr>
          <a:lstStyle/>
          <a:p>
            <a:pPr marL="123825" algn="ctr" eaLnBrk="1" hangingPunct="1"/>
            <a:r>
              <a:rPr lang="ru-RU" altLang="ru-RU" b="1">
                <a:solidFill>
                  <a:srgbClr val="FF0000"/>
                </a:solidFill>
                <a:latin typeface="Calibri" pitchFamily="34" charset="0"/>
              </a:rPr>
              <a:t>Утверждение ошибочно</a:t>
            </a:r>
            <a:r>
              <a:rPr lang="ru-RU" altLang="ru-RU" b="1">
                <a:latin typeface="Calibri" pitchFamily="34" charset="0"/>
              </a:rPr>
              <a:t>: здесь  подлежащее ОН; </a:t>
            </a:r>
            <a:r>
              <a:rPr lang="ru-RU" altLang="ru-RU" b="1">
                <a:solidFill>
                  <a:srgbClr val="FF0000"/>
                </a:solidFill>
                <a:latin typeface="Calibri" pitchFamily="34" charset="0"/>
              </a:rPr>
              <a:t>реформатор и деятель </a:t>
            </a:r>
            <a:r>
              <a:rPr lang="ru-RU" altLang="ru-RU" b="1">
                <a:latin typeface="Calibri" pitchFamily="34" charset="0"/>
              </a:rPr>
              <a:t>– приложение.</a:t>
            </a:r>
            <a:endParaRPr lang="ru-RU" altLang="ru-RU">
              <a:latin typeface="Calibri" pitchFamily="34" charset="0"/>
            </a:endParaRPr>
          </a:p>
        </p:txBody>
      </p:sp>
      <p:sp>
        <p:nvSpPr>
          <p:cNvPr id="24" name="object 24"/>
          <p:cNvSpPr txBox="1">
            <a:spLocks noChangeArrowheads="1"/>
          </p:cNvSpPr>
          <p:nvPr/>
        </p:nvSpPr>
        <p:spPr bwMode="auto">
          <a:xfrm>
            <a:off x="3557588" y="4532313"/>
            <a:ext cx="1716087" cy="2216150"/>
          </a:xfrm>
          <a:prstGeom prst="rect">
            <a:avLst/>
          </a:prstGeom>
          <a:solidFill>
            <a:srgbClr val="FFCCFF"/>
          </a:solidFill>
          <a:ln w="9525">
            <a:solidFill>
              <a:schemeClr val="tx1"/>
            </a:solidFill>
            <a:miter lim="800000"/>
            <a:headEnd/>
            <a:tailEnd/>
          </a:ln>
        </p:spPr>
        <p:txBody>
          <a:bodyPr lIns="0" tIns="0" rIns="0" bIns="0">
            <a:spAutoFit/>
          </a:bodyPr>
          <a:lstStyle/>
          <a:p>
            <a:pPr marL="122238" algn="ctr" eaLnBrk="1" hangingPunct="1"/>
            <a:r>
              <a:rPr lang="ru-RU" altLang="ru-RU" b="1">
                <a:latin typeface="Calibri" pitchFamily="34" charset="0"/>
              </a:rPr>
              <a:t>Правильный ответ №3:</a:t>
            </a:r>
          </a:p>
          <a:p>
            <a:pPr marL="122238" algn="ctr" eaLnBrk="1" hangingPunct="1"/>
            <a:r>
              <a:rPr lang="ru-RU" altLang="ru-RU" b="1">
                <a:latin typeface="Calibri" pitchFamily="34" charset="0"/>
              </a:rPr>
              <a:t>Претворял (что?) </a:t>
            </a:r>
            <a:r>
              <a:rPr lang="ru-RU" altLang="ru-RU" b="1">
                <a:solidFill>
                  <a:srgbClr val="FF0000"/>
                </a:solidFill>
                <a:latin typeface="Calibri" pitchFamily="34" charset="0"/>
              </a:rPr>
              <a:t>которые </a:t>
            </a:r>
            <a:r>
              <a:rPr lang="ru-RU" altLang="ru-RU" sz="1400" b="1">
                <a:latin typeface="Calibri" pitchFamily="34" charset="0"/>
              </a:rPr>
              <a:t>(преобразования</a:t>
            </a:r>
            <a:r>
              <a:rPr lang="ru-RU" altLang="ru-RU" b="1">
                <a:latin typeface="Calibri" pitchFamily="34" charset="0"/>
              </a:rPr>
              <a:t>)</a:t>
            </a:r>
          </a:p>
          <a:p>
            <a:pPr marL="122238" algn="ctr" eaLnBrk="1" hangingPunct="1"/>
            <a:endParaRPr lang="ru-RU" altLang="ru-RU" b="1">
              <a:latin typeface="Calibri" pitchFamily="34" charset="0"/>
            </a:endParaRPr>
          </a:p>
          <a:p>
            <a:pPr marL="122238" algn="ctr" eaLnBrk="1" hangingPunct="1"/>
            <a:endParaRPr lang="ru-RU" altLang="ru-RU">
              <a:latin typeface="Calibri" pitchFamily="34" charset="0"/>
            </a:endParaRPr>
          </a:p>
        </p:txBody>
      </p:sp>
      <p:sp>
        <p:nvSpPr>
          <p:cNvPr id="28" name="object 28"/>
          <p:cNvSpPr txBox="1">
            <a:spLocks noChangeArrowheads="1"/>
          </p:cNvSpPr>
          <p:nvPr/>
        </p:nvSpPr>
        <p:spPr bwMode="auto">
          <a:xfrm>
            <a:off x="6954838" y="4532313"/>
            <a:ext cx="1984375" cy="2216150"/>
          </a:xfrm>
          <a:prstGeom prst="rect">
            <a:avLst/>
          </a:prstGeom>
          <a:solidFill>
            <a:srgbClr val="FFCCFF"/>
          </a:solidFill>
          <a:ln w="9525">
            <a:solidFill>
              <a:schemeClr val="tx1"/>
            </a:solidFill>
            <a:miter lim="800000"/>
            <a:headEnd/>
            <a:tailEnd/>
          </a:ln>
        </p:spPr>
        <p:txBody>
          <a:bodyPr lIns="0" tIns="0" rIns="0" bIns="0">
            <a:spAutoFit/>
          </a:bodyPr>
          <a:lstStyle/>
          <a:p>
            <a:pPr marL="112713" algn="ctr" eaLnBrk="1" hangingPunct="1"/>
            <a:r>
              <a:rPr lang="ru-RU" altLang="ru-RU" b="1">
                <a:latin typeface="Calibri" pitchFamily="34" charset="0"/>
              </a:rPr>
              <a:t>Правильный</a:t>
            </a:r>
          </a:p>
          <a:p>
            <a:pPr marL="112713" algn="ctr" eaLnBrk="1" hangingPunct="1"/>
            <a:r>
              <a:rPr lang="ru-RU" altLang="ru-RU" b="1">
                <a:latin typeface="Calibri" pitchFamily="34" charset="0"/>
              </a:rPr>
              <a:t>ответ №5</a:t>
            </a:r>
          </a:p>
          <a:p>
            <a:pPr marL="112713" algn="ctr" eaLnBrk="1" hangingPunct="1"/>
            <a:r>
              <a:rPr lang="ru-RU" altLang="ru-RU" b="1">
                <a:solidFill>
                  <a:srgbClr val="FF0000"/>
                </a:solidFill>
                <a:latin typeface="Calibri" pitchFamily="34" charset="0"/>
              </a:rPr>
              <a:t>(это=он)</a:t>
            </a:r>
          </a:p>
          <a:p>
            <a:pPr marL="112713" algn="ctr" eaLnBrk="1" hangingPunct="1"/>
            <a:endParaRPr lang="ru-RU" altLang="ru-RU" b="1">
              <a:solidFill>
                <a:srgbClr val="FF0000"/>
              </a:solidFill>
              <a:latin typeface="Calibri" pitchFamily="34" charset="0"/>
            </a:endParaRPr>
          </a:p>
          <a:p>
            <a:pPr marL="112713" algn="ctr" eaLnBrk="1" hangingPunct="1"/>
            <a:endParaRPr lang="ru-RU" altLang="ru-RU" b="1">
              <a:solidFill>
                <a:srgbClr val="FF0000"/>
              </a:solidFill>
              <a:latin typeface="Calibri" pitchFamily="34" charset="0"/>
            </a:endParaRPr>
          </a:p>
          <a:p>
            <a:pPr marL="112713" algn="ctr" eaLnBrk="1" hangingPunct="1"/>
            <a:endParaRPr lang="ru-RU" altLang="ru-RU" b="1">
              <a:solidFill>
                <a:srgbClr val="FF0000"/>
              </a:solidFill>
              <a:latin typeface="Calibri" pitchFamily="34" charset="0"/>
            </a:endParaRPr>
          </a:p>
          <a:p>
            <a:pPr marL="112713" algn="ctr" eaLnBrk="1" hangingPunct="1"/>
            <a:endParaRPr lang="ru-RU" altLang="ru-RU" b="1">
              <a:solidFill>
                <a:srgbClr val="FF0000"/>
              </a:solidFill>
              <a:latin typeface="Calibri" pitchFamily="34" charset="0"/>
            </a:endParaRPr>
          </a:p>
          <a:p>
            <a:pPr marL="112713" algn="ctr" eaLnBrk="1" hangingPunct="1"/>
            <a:endParaRPr lang="ru-RU" altLang="ru-RU" b="1">
              <a:solidFill>
                <a:srgbClr val="FF0000"/>
              </a:solidFill>
              <a:latin typeface="Calibri" pitchFamily="34" charset="0"/>
            </a:endParaRPr>
          </a:p>
        </p:txBody>
      </p:sp>
      <p:sp>
        <p:nvSpPr>
          <p:cNvPr id="32" name="Заголовок 3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ru-RU" altLang="ru-RU" sz="2800" b="1" dirty="0" smtClean="0">
                <a:solidFill>
                  <a:srgbClr val="7030A0"/>
                </a:solidFill>
              </a:rPr>
              <a:t> Задание 2.     Синтаксический анализ текста</a:t>
            </a:r>
          </a:p>
        </p:txBody>
      </p:sp>
      <p:pic>
        <p:nvPicPr>
          <p:cNvPr id="17" name="Объект 1"/>
          <p:cNvPicPr>
            <a:picLocks noGrp="1" noChangeAspect="1"/>
          </p:cNvPicPr>
          <p:nvPr>
            <p:ph idx="1"/>
          </p:nvPr>
        </p:nvPicPr>
        <p:blipFill>
          <a:blip r:embed="rId3" cstate="print"/>
          <a:srcRect/>
          <a:stretch>
            <a:fillRect/>
          </a:stretch>
        </p:blipFill>
        <p:spPr>
          <a:xfrm>
            <a:off x="107950" y="765175"/>
            <a:ext cx="5184775" cy="3311525"/>
          </a:xfrm>
          <a:ln>
            <a:solidFill>
              <a:schemeClr val="tx1"/>
            </a:solidFill>
          </a:ln>
        </p:spPr>
      </p:pic>
      <p:pic>
        <p:nvPicPr>
          <p:cNvPr id="18" name="Рисунок 17"/>
          <p:cNvPicPr>
            <a:picLocks noChangeAspect="1"/>
          </p:cNvPicPr>
          <p:nvPr/>
        </p:nvPicPr>
        <p:blipFill>
          <a:blip r:embed="rId4" cstate="print"/>
          <a:srcRect/>
          <a:stretch>
            <a:fillRect/>
          </a:stretch>
        </p:blipFill>
        <p:spPr bwMode="auto">
          <a:xfrm>
            <a:off x="5292725" y="908050"/>
            <a:ext cx="3814763" cy="2881313"/>
          </a:xfrm>
          <a:prstGeom prst="rect">
            <a:avLst/>
          </a:prstGeom>
          <a:noFill/>
          <a:ln w="9525">
            <a:noFill/>
            <a:miter lim="800000"/>
            <a:headEnd/>
            <a:tailEnd/>
          </a:ln>
        </p:spPr>
      </p:pic>
      <p:pic>
        <p:nvPicPr>
          <p:cNvPr id="2" name="Рисунок 1"/>
          <p:cNvPicPr>
            <a:picLocks noChangeAspect="1"/>
          </p:cNvPicPr>
          <p:nvPr/>
        </p:nvPicPr>
        <p:blipFill>
          <a:blip r:embed="rId5" cstate="print"/>
          <a:srcRect/>
          <a:stretch>
            <a:fillRect/>
          </a:stretch>
        </p:blipFill>
        <p:spPr bwMode="auto">
          <a:xfrm>
            <a:off x="6300788" y="1484313"/>
            <a:ext cx="2741612" cy="390525"/>
          </a:xfrm>
          <a:prstGeom prst="rect">
            <a:avLst/>
          </a:prstGeom>
          <a:noFill/>
          <a:ln w="9525">
            <a:noFill/>
            <a:miter lim="800000"/>
            <a:headEnd/>
            <a:tailEnd/>
          </a:ln>
        </p:spPr>
      </p:pic>
      <p:pic>
        <p:nvPicPr>
          <p:cNvPr id="19" name="Рисунок 18"/>
          <p:cNvPicPr>
            <a:picLocks noChangeAspect="1"/>
          </p:cNvPicPr>
          <p:nvPr/>
        </p:nvPicPr>
        <p:blipFill>
          <a:blip r:embed="rId6" cstate="print"/>
          <a:srcRect/>
          <a:stretch>
            <a:fillRect/>
          </a:stretch>
        </p:blipFill>
        <p:spPr bwMode="auto">
          <a:xfrm>
            <a:off x="5292725" y="1874838"/>
            <a:ext cx="1373188" cy="263525"/>
          </a:xfrm>
          <a:prstGeom prst="rect">
            <a:avLst/>
          </a:prstGeom>
          <a:noFill/>
          <a:ln w="9525">
            <a:noFill/>
            <a:miter lim="800000"/>
            <a:headEnd/>
            <a:tailEnd/>
          </a:ln>
        </p:spPr>
      </p:pic>
      <p:pic>
        <p:nvPicPr>
          <p:cNvPr id="21" name="Рисунок 20"/>
          <p:cNvPicPr>
            <a:picLocks noChangeAspect="1"/>
          </p:cNvPicPr>
          <p:nvPr/>
        </p:nvPicPr>
        <p:blipFill>
          <a:blip r:embed="rId7" cstate="print"/>
          <a:srcRect/>
          <a:stretch>
            <a:fillRect/>
          </a:stretch>
        </p:blipFill>
        <p:spPr bwMode="auto">
          <a:xfrm rot="8413780">
            <a:off x="177800" y="3841750"/>
            <a:ext cx="6043613" cy="149225"/>
          </a:xfrm>
          <a:prstGeom prst="rect">
            <a:avLst/>
          </a:prstGeom>
          <a:noFill/>
          <a:ln w="9525">
            <a:noFill/>
            <a:miter lim="800000"/>
            <a:headEnd/>
            <a:tailEnd/>
          </a:ln>
        </p:spPr>
      </p:pic>
      <p:pic>
        <p:nvPicPr>
          <p:cNvPr id="22" name="Рисунок 21"/>
          <p:cNvPicPr>
            <a:picLocks noChangeAspect="1"/>
          </p:cNvPicPr>
          <p:nvPr/>
        </p:nvPicPr>
        <p:blipFill>
          <a:blip r:embed="rId5" cstate="print"/>
          <a:srcRect/>
          <a:stretch>
            <a:fillRect/>
          </a:stretch>
        </p:blipFill>
        <p:spPr bwMode="auto">
          <a:xfrm>
            <a:off x="6291263" y="2154238"/>
            <a:ext cx="2647950" cy="390525"/>
          </a:xfrm>
          <a:prstGeom prst="rect">
            <a:avLst/>
          </a:prstGeom>
          <a:noFill/>
          <a:ln w="9525">
            <a:noFill/>
            <a:miter lim="800000"/>
            <a:headEnd/>
            <a:tailEnd/>
          </a:ln>
        </p:spPr>
      </p:pic>
      <p:pic>
        <p:nvPicPr>
          <p:cNvPr id="3" name="Рисунок 2"/>
          <p:cNvPicPr>
            <a:picLocks noChangeAspect="1"/>
          </p:cNvPicPr>
          <p:nvPr/>
        </p:nvPicPr>
        <p:blipFill>
          <a:blip r:embed="rId8" cstate="print"/>
          <a:srcRect/>
          <a:stretch>
            <a:fillRect/>
          </a:stretch>
        </p:blipFill>
        <p:spPr bwMode="auto">
          <a:xfrm>
            <a:off x="2012950" y="2286000"/>
            <a:ext cx="3668713" cy="3005138"/>
          </a:xfrm>
          <a:prstGeom prst="rect">
            <a:avLst/>
          </a:prstGeom>
          <a:noFill/>
          <a:ln w="9525">
            <a:noFill/>
            <a:miter lim="800000"/>
            <a:headEnd/>
            <a:tailEnd/>
          </a:ln>
        </p:spPr>
      </p:pic>
      <p:pic>
        <p:nvPicPr>
          <p:cNvPr id="6" name="Рисунок 5"/>
          <p:cNvPicPr>
            <a:picLocks noChangeAspect="1"/>
          </p:cNvPicPr>
          <p:nvPr/>
        </p:nvPicPr>
        <p:blipFill>
          <a:blip r:embed="rId9" cstate="print"/>
          <a:srcRect/>
          <a:stretch>
            <a:fillRect/>
          </a:stretch>
        </p:blipFill>
        <p:spPr bwMode="auto">
          <a:xfrm>
            <a:off x="5370513" y="2733675"/>
            <a:ext cx="930275" cy="390525"/>
          </a:xfrm>
          <a:prstGeom prst="rect">
            <a:avLst/>
          </a:prstGeom>
          <a:noFill/>
          <a:ln w="9525">
            <a:noFill/>
            <a:miter lim="800000"/>
            <a:headEnd/>
            <a:tailEnd/>
          </a:ln>
        </p:spPr>
      </p:pic>
      <p:pic>
        <p:nvPicPr>
          <p:cNvPr id="8" name="Рисунок 7"/>
          <p:cNvPicPr>
            <a:picLocks noChangeAspect="1"/>
          </p:cNvPicPr>
          <p:nvPr/>
        </p:nvPicPr>
        <p:blipFill>
          <a:blip r:embed="rId10" cstate="print"/>
          <a:srcRect/>
          <a:stretch>
            <a:fillRect/>
          </a:stretch>
        </p:blipFill>
        <p:spPr bwMode="auto">
          <a:xfrm>
            <a:off x="8243888" y="2466975"/>
            <a:ext cx="576262" cy="390525"/>
          </a:xfrm>
          <a:prstGeom prst="rect">
            <a:avLst/>
          </a:prstGeom>
          <a:noFill/>
          <a:ln w="9525">
            <a:noFill/>
            <a:miter lim="800000"/>
            <a:headEnd/>
            <a:tailEnd/>
          </a:ln>
        </p:spPr>
      </p:pic>
      <p:pic>
        <p:nvPicPr>
          <p:cNvPr id="26" name="Рисунок 25"/>
          <p:cNvPicPr>
            <a:picLocks noChangeAspect="1"/>
          </p:cNvPicPr>
          <p:nvPr/>
        </p:nvPicPr>
        <p:blipFill>
          <a:blip r:embed="rId9" cstate="print"/>
          <a:srcRect/>
          <a:stretch>
            <a:fillRect/>
          </a:stretch>
        </p:blipFill>
        <p:spPr bwMode="auto">
          <a:xfrm>
            <a:off x="6970713" y="3070225"/>
            <a:ext cx="1289050" cy="390525"/>
          </a:xfrm>
          <a:prstGeom prst="rect">
            <a:avLst/>
          </a:prstGeom>
          <a:noFill/>
          <a:ln w="9525">
            <a:noFill/>
            <a:miter lim="800000"/>
            <a:headEnd/>
            <a:tailEnd/>
          </a:ln>
        </p:spPr>
      </p:pic>
      <p:pic>
        <p:nvPicPr>
          <p:cNvPr id="9" name="Рисунок 8"/>
          <p:cNvPicPr>
            <a:picLocks noChangeAspect="1"/>
          </p:cNvPicPr>
          <p:nvPr/>
        </p:nvPicPr>
        <p:blipFill>
          <a:blip r:embed="rId10" cstate="print"/>
          <a:srcRect/>
          <a:stretch>
            <a:fillRect/>
          </a:stretch>
        </p:blipFill>
        <p:spPr bwMode="auto">
          <a:xfrm>
            <a:off x="5429250" y="3365500"/>
            <a:ext cx="823913" cy="390525"/>
          </a:xfrm>
          <a:prstGeom prst="rect">
            <a:avLst/>
          </a:prstGeom>
          <a:noFill/>
          <a:ln w="9525">
            <a:noFill/>
            <a:miter lim="800000"/>
            <a:headEnd/>
            <a:tailEnd/>
          </a:ln>
        </p:spPr>
      </p:pic>
      <p:pic>
        <p:nvPicPr>
          <p:cNvPr id="29" name="Рисунок 28"/>
          <p:cNvPicPr>
            <a:picLocks noChangeAspect="1"/>
          </p:cNvPicPr>
          <p:nvPr/>
        </p:nvPicPr>
        <p:blipFill>
          <a:blip r:embed="rId9" cstate="print"/>
          <a:srcRect/>
          <a:stretch>
            <a:fillRect/>
          </a:stretch>
        </p:blipFill>
        <p:spPr bwMode="auto">
          <a:xfrm>
            <a:off x="8686800" y="3392488"/>
            <a:ext cx="427038" cy="390525"/>
          </a:xfrm>
          <a:prstGeom prst="rect">
            <a:avLst/>
          </a:prstGeom>
          <a:noFill/>
          <a:ln w="9525">
            <a:noFill/>
            <a:miter lim="800000"/>
            <a:headEnd/>
            <a:tailEnd/>
          </a:ln>
        </p:spPr>
      </p:pic>
      <p:pic>
        <p:nvPicPr>
          <p:cNvPr id="30" name="Рисунок 29"/>
          <p:cNvPicPr>
            <a:picLocks noChangeAspect="1"/>
          </p:cNvPicPr>
          <p:nvPr/>
        </p:nvPicPr>
        <p:blipFill>
          <a:blip r:embed="rId11" cstate="print"/>
          <a:srcRect/>
          <a:stretch>
            <a:fillRect/>
          </a:stretch>
        </p:blipFill>
        <p:spPr bwMode="auto">
          <a:xfrm rot="-1097803">
            <a:off x="3568700" y="2971800"/>
            <a:ext cx="2627313" cy="2160588"/>
          </a:xfrm>
          <a:prstGeom prst="rect">
            <a:avLst/>
          </a:prstGeom>
          <a:noFill/>
          <a:ln w="9525">
            <a:noFill/>
            <a:miter lim="800000"/>
            <a:headEnd/>
            <a:tailEnd/>
          </a:ln>
        </p:spPr>
      </p:pic>
      <p:pic>
        <p:nvPicPr>
          <p:cNvPr id="34" name="Рисунок 33"/>
          <p:cNvPicPr>
            <a:picLocks noChangeAspect="1"/>
          </p:cNvPicPr>
          <p:nvPr/>
        </p:nvPicPr>
        <p:blipFill>
          <a:blip r:embed="rId7" cstate="print"/>
          <a:srcRect/>
          <a:stretch>
            <a:fillRect/>
          </a:stretch>
        </p:blipFill>
        <p:spPr bwMode="auto">
          <a:xfrm rot="7076581">
            <a:off x="5857082" y="4060031"/>
            <a:ext cx="1638300" cy="144463"/>
          </a:xfrm>
          <a:prstGeom prst="rect">
            <a:avLst/>
          </a:prstGeom>
          <a:noFill/>
          <a:ln w="9525">
            <a:noFill/>
            <a:miter lim="800000"/>
            <a:headEnd/>
            <a:tailEnd/>
          </a:ln>
        </p:spPr>
      </p:pic>
      <p:pic>
        <p:nvPicPr>
          <p:cNvPr id="36" name="Рисунок 35"/>
          <p:cNvPicPr>
            <a:picLocks noChangeAspect="1"/>
          </p:cNvPicPr>
          <p:nvPr/>
        </p:nvPicPr>
        <p:blipFill>
          <a:blip r:embed="rId7" cstate="print"/>
          <a:srcRect/>
          <a:stretch>
            <a:fillRect/>
          </a:stretch>
        </p:blipFill>
        <p:spPr bwMode="auto">
          <a:xfrm rot="1858947">
            <a:off x="5918200" y="4102100"/>
            <a:ext cx="2030413" cy="98425"/>
          </a:xfrm>
          <a:prstGeom prst="rect">
            <a:avLst/>
          </a:prstGeom>
          <a:noFill/>
          <a:ln w="9525">
            <a:noFill/>
            <a:miter lim="800000"/>
            <a:headEnd/>
            <a:tailEnd/>
          </a:ln>
        </p:spPr>
      </p:pic>
      <p:sp>
        <p:nvSpPr>
          <p:cNvPr id="25" name="Прямоугольник 24"/>
          <p:cNvSpPr>
            <a:spLocks noChangeArrowheads="1"/>
          </p:cNvSpPr>
          <p:nvPr/>
        </p:nvSpPr>
        <p:spPr bwMode="auto">
          <a:xfrm>
            <a:off x="6037263" y="6267450"/>
            <a:ext cx="2867025" cy="503238"/>
          </a:xfrm>
          <a:prstGeom prst="rect">
            <a:avLst/>
          </a:prstGeom>
          <a:solidFill>
            <a:srgbClr val="FFFF00"/>
          </a:solidFill>
          <a:ln w="9525" algn="ctr">
            <a:solidFill>
              <a:schemeClr val="tx1"/>
            </a:solidFill>
            <a:round/>
            <a:headEnd/>
            <a:tailEnd/>
          </a:ln>
        </p:spPr>
        <p:txBody>
          <a:bodyPr/>
          <a:lstStyle/>
          <a:p>
            <a:pPr eaLnBrk="1" hangingPunct="1"/>
            <a:r>
              <a:rPr lang="ru-RU" altLang="ru-RU"/>
              <a:t>ОТВЕТ</a:t>
            </a:r>
            <a:r>
              <a:rPr lang="ru-RU" altLang="ru-RU" sz="2400" b="1">
                <a:solidFill>
                  <a:srgbClr val="FF0000"/>
                </a:solidFill>
              </a:rPr>
              <a:t>: 35&lt;или&gt;53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arn(inVertical)">
                                      <p:cBhvr>
                                        <p:cTn id="66" dur="500"/>
                                        <p:tgtEl>
                                          <p:spTgt spid="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Vertical)">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barn(inVertical)">
                                      <p:cBhvr>
                                        <p:cTn id="98" dur="500"/>
                                        <p:tgtEl>
                                          <p:spTgt spid="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21"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ntr" presetSubtype="21"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barn(inVertical)">
                                      <p:cBhvr>
                                        <p:cTn id="108" dur="500"/>
                                        <p:tgtEl>
                                          <p:spTgt spid="3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down)">
                                      <p:cBhvr>
                                        <p:cTn id="1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0" grpId="0" animBg="1"/>
      <p:bldP spid="24" grpId="0" animBg="1"/>
      <p:bldP spid="28" grpId="0" animBg="1"/>
      <p:bldP spid="32"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Методы и приёмы</a:t>
            </a:r>
            <a:endParaRPr lang="ru-RU" dirty="0"/>
          </a:p>
        </p:txBody>
      </p:sp>
      <p:sp>
        <p:nvSpPr>
          <p:cNvPr id="3" name="Содержимое 2"/>
          <p:cNvSpPr>
            <a:spLocks noGrp="1"/>
          </p:cNvSpPr>
          <p:nvPr>
            <p:ph idx="1"/>
          </p:nvPr>
        </p:nvSpPr>
        <p:spPr>
          <a:xfrm>
            <a:off x="899592" y="1447800"/>
            <a:ext cx="7920880" cy="4800600"/>
          </a:xfrm>
        </p:spPr>
        <p:txBody>
          <a:bodyPr/>
          <a:lstStyle/>
          <a:p>
            <a:pPr algn="ctr">
              <a:buNone/>
            </a:pPr>
            <a:r>
              <a:rPr lang="ru-RU" b="1" dirty="0" smtClean="0"/>
              <a:t>"Продвинутая" лекция.</a:t>
            </a:r>
          </a:p>
          <a:p>
            <a:pPr algn="ctr">
              <a:buNone/>
            </a:pPr>
            <a:endParaRPr lang="ru-RU" dirty="0" smtClean="0"/>
          </a:p>
          <a:p>
            <a:pPr algn="just">
              <a:buNone/>
            </a:pPr>
            <a:r>
              <a:rPr lang="ru-RU" dirty="0" smtClean="0"/>
              <a:t>   Наиболее объемные или сложные темы обобщаются учителем при помощи "продвинутой" лекции с использованием мультимедиа (это могут быть слайды, таблицы, презентации).</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Методы и приёмы</a:t>
            </a:r>
            <a:endParaRPr lang="ru-RU" dirty="0"/>
          </a:p>
        </p:txBody>
      </p:sp>
      <p:sp>
        <p:nvSpPr>
          <p:cNvPr id="3" name="Содержимое 2"/>
          <p:cNvSpPr>
            <a:spLocks noGrp="1"/>
          </p:cNvSpPr>
          <p:nvPr>
            <p:ph idx="1"/>
          </p:nvPr>
        </p:nvSpPr>
        <p:spPr>
          <a:xfrm>
            <a:off x="899592" y="1447800"/>
            <a:ext cx="8034096" cy="4800600"/>
          </a:xfrm>
        </p:spPr>
        <p:txBody>
          <a:bodyPr>
            <a:normAutofit fontScale="85000" lnSpcReduction="20000"/>
          </a:bodyPr>
          <a:lstStyle/>
          <a:p>
            <a:pPr algn="ctr">
              <a:buNone/>
            </a:pPr>
            <a:r>
              <a:rPr lang="ru-RU" b="1" dirty="0" smtClean="0"/>
              <a:t>Работа в группах по отработке тестовых заданий.</a:t>
            </a:r>
            <a:endParaRPr lang="ru-RU" dirty="0" smtClean="0"/>
          </a:p>
          <a:p>
            <a:pPr>
              <a:buNone/>
            </a:pPr>
            <a:r>
              <a:rPr lang="ru-RU" dirty="0" smtClean="0"/>
              <a:t>   </a:t>
            </a:r>
          </a:p>
          <a:p>
            <a:pPr algn="just">
              <a:buNone/>
            </a:pPr>
            <a:r>
              <a:rPr lang="ru-RU" dirty="0" smtClean="0"/>
              <a:t>      В совместной деятельности Учащиеся отрабатывают тестовый материал заданий, это помогает им сэкономить время на выполнении заданий. На этом этапе происходит осмысление языкового материала, так как при выборе ответов школьники анализируют, размышляют, применяя правило, выявляют закономерности тестовых заданий. Самое главное - взаимопомощь, взаимоконтроль, </a:t>
            </a:r>
            <a:r>
              <a:rPr lang="ru-RU" dirty="0" err="1" smtClean="0"/>
              <a:t>взаимоподдержка</a:t>
            </a:r>
            <a:r>
              <a:rPr lang="ru-RU" dirty="0" smtClean="0"/>
              <a:t>, они влияют на межличностные отношения в классном коллективе.</a:t>
            </a:r>
          </a:p>
          <a:p>
            <a:pPr>
              <a:buNone/>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Методы и приёмы</a:t>
            </a:r>
            <a:endParaRPr lang="ru-RU" dirty="0"/>
          </a:p>
        </p:txBody>
      </p:sp>
      <p:sp>
        <p:nvSpPr>
          <p:cNvPr id="3" name="Содержимое 2"/>
          <p:cNvSpPr>
            <a:spLocks noGrp="1"/>
          </p:cNvSpPr>
          <p:nvPr>
            <p:ph idx="1"/>
          </p:nvPr>
        </p:nvSpPr>
        <p:spPr>
          <a:xfrm>
            <a:off x="899592" y="1447800"/>
            <a:ext cx="8034096" cy="4800600"/>
          </a:xfrm>
        </p:spPr>
        <p:txBody>
          <a:bodyPr>
            <a:normAutofit/>
          </a:bodyPr>
          <a:lstStyle/>
          <a:p>
            <a:pPr algn="ctr">
              <a:buNone/>
            </a:pPr>
            <a:r>
              <a:rPr lang="ru-RU" b="1" dirty="0" smtClean="0"/>
              <a:t>Самостоятельный  выбор  задания.</a:t>
            </a:r>
            <a:endParaRPr lang="ru-RU" dirty="0" smtClean="0"/>
          </a:p>
          <a:p>
            <a:pPr algn="just">
              <a:buNone/>
            </a:pPr>
            <a:r>
              <a:rPr lang="ru-RU" dirty="0" smtClean="0"/>
              <a:t>    Отработанный на уроке материал закрепляется во время подготовки домашнего задания: учащиеся самостоятельно выбирают типичные задания и отрабатывают тестовые задания. Для этого можно использовать дополнительный материал по подготовке к тестовому контролю.</a:t>
            </a:r>
          </a:p>
          <a:p>
            <a:pPr>
              <a:buNone/>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a:bodyPr>
          <a:lstStyle/>
          <a:p>
            <a:pPr algn="ctr"/>
            <a:r>
              <a:rPr lang="ru-RU" sz="2800" dirty="0" smtClean="0"/>
              <a:t>Тренируемся</a:t>
            </a:r>
            <a:endParaRPr lang="ru-RU" sz="2800" dirty="0"/>
          </a:p>
        </p:txBody>
      </p:sp>
      <p:sp>
        <p:nvSpPr>
          <p:cNvPr id="3" name="Содержимое 2"/>
          <p:cNvSpPr>
            <a:spLocks noGrp="1"/>
          </p:cNvSpPr>
          <p:nvPr>
            <p:ph idx="1"/>
          </p:nvPr>
        </p:nvSpPr>
        <p:spPr>
          <a:xfrm>
            <a:off x="1043608" y="908720"/>
            <a:ext cx="7890080" cy="6120680"/>
          </a:xfrm>
        </p:spPr>
        <p:txBody>
          <a:bodyPr>
            <a:normAutofit fontScale="55000" lnSpcReduction="20000"/>
          </a:bodyPr>
          <a:lstStyle/>
          <a:p>
            <a:pPr>
              <a:buNone/>
            </a:pPr>
            <a:r>
              <a:rPr lang="ru-RU" b="1" dirty="0" smtClean="0"/>
              <a:t>Прочитайте текст.</a:t>
            </a:r>
          </a:p>
          <a:p>
            <a:pPr algn="just">
              <a:buNone/>
            </a:pPr>
            <a:r>
              <a:rPr lang="ru-RU" dirty="0" smtClean="0"/>
              <a:t>     (1)Хотя диалог обычно противопоставляют монологу, но в таком противопоставлении полюсы неравноправны. (2)Диалог –живая форма общения, он может длиться долго; напротив, монолог – искусственная форма речи, и обычно он длится недолго. (3)Правда, на сцене монолог звучит более естественно, чем в жизни. (4)Это объясняется тем, что, во-первых, сценический монолог предполагает фоном всю пьесу и, во-вторых, сами зрители выступают как бы в роли молчаливого собеседника актёра, произносящего монолог. (5)И всё же известная условность монолога сохраняется и на сцене, чем объясняется его постепенное вытеснение с подмостков: в пьесах нашего времени монолог занимает гораздо более скромное место, чем раньше.</a:t>
            </a:r>
          </a:p>
          <a:p>
            <a:endParaRPr lang="ru-RU" dirty="0" smtClean="0"/>
          </a:p>
          <a:p>
            <a:r>
              <a:rPr lang="ru-RU" b="1" dirty="0" smtClean="0"/>
              <a:t>Укажите варианты ответов, в которых дано верное утверждение. Запишите номера ответов.</a:t>
            </a:r>
          </a:p>
          <a:p>
            <a:pPr>
              <a:buNone/>
            </a:pPr>
            <a:r>
              <a:rPr lang="ru-RU" dirty="0" smtClean="0"/>
              <a:t> </a:t>
            </a:r>
          </a:p>
          <a:p>
            <a:pPr>
              <a:buNone/>
            </a:pPr>
            <a:r>
              <a:rPr lang="ru-RU" dirty="0" smtClean="0"/>
              <a:t> 1) 	Первая часть предложения 1 – односоставное неопределённо-личное предложение.</a:t>
            </a:r>
          </a:p>
          <a:p>
            <a:pPr>
              <a:buNone/>
            </a:pPr>
            <a:r>
              <a:rPr lang="ru-RU" dirty="0" smtClean="0"/>
              <a:t> 2) 	Предложение 2 содержит 4 (четыре) грамматические основы.</a:t>
            </a:r>
          </a:p>
          <a:p>
            <a:pPr>
              <a:buNone/>
            </a:pPr>
            <a:r>
              <a:rPr lang="ru-RU" dirty="0" smtClean="0"/>
              <a:t> 3) 	В предложении 3 первая грамматическая основа – правда.</a:t>
            </a:r>
          </a:p>
          <a:p>
            <a:pPr>
              <a:buNone/>
            </a:pPr>
            <a:r>
              <a:rPr lang="ru-RU" dirty="0" smtClean="0"/>
              <a:t> 4) 	Две части предложения 4 осложнены вводными словами.</a:t>
            </a:r>
          </a:p>
          <a:p>
            <a:pPr>
              <a:buNone/>
            </a:pPr>
            <a:r>
              <a:rPr lang="ru-RU" dirty="0" smtClean="0"/>
              <a:t> 5) 	Предложение 5 сложносочинённое.</a:t>
            </a:r>
          </a:p>
          <a:p>
            <a:pPr>
              <a:buNone/>
            </a:pPr>
            <a:r>
              <a:rPr lang="ru-RU" b="1" dirty="0" smtClean="0"/>
              <a:t>Ответ: 124</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a:bodyPr>
          <a:lstStyle/>
          <a:p>
            <a:pPr algn="ctr"/>
            <a:r>
              <a:rPr lang="ru-RU" sz="2800" dirty="0" smtClean="0"/>
              <a:t>Тренируемся</a:t>
            </a:r>
            <a:endParaRPr lang="ru-RU" sz="2800" dirty="0"/>
          </a:p>
        </p:txBody>
      </p:sp>
      <p:sp>
        <p:nvSpPr>
          <p:cNvPr id="3" name="Содержимое 2"/>
          <p:cNvSpPr>
            <a:spLocks noGrp="1"/>
          </p:cNvSpPr>
          <p:nvPr>
            <p:ph idx="1"/>
          </p:nvPr>
        </p:nvSpPr>
        <p:spPr>
          <a:xfrm>
            <a:off x="899592" y="908720"/>
            <a:ext cx="8034096" cy="5760640"/>
          </a:xfrm>
        </p:spPr>
        <p:txBody>
          <a:bodyPr>
            <a:normAutofit fontScale="55000" lnSpcReduction="20000"/>
          </a:bodyPr>
          <a:lstStyle/>
          <a:p>
            <a:pPr>
              <a:buNone/>
            </a:pPr>
            <a:r>
              <a:rPr lang="ru-RU" dirty="0" smtClean="0"/>
              <a:t> </a:t>
            </a:r>
            <a:r>
              <a:rPr lang="ru-RU" b="1" dirty="0" smtClean="0"/>
              <a:t>Прочитайте текст.</a:t>
            </a:r>
            <a:r>
              <a:rPr lang="ru-RU" dirty="0" smtClean="0"/>
              <a:t>   </a:t>
            </a:r>
          </a:p>
          <a:p>
            <a:pPr algn="just">
              <a:buNone/>
            </a:pPr>
            <a:r>
              <a:rPr lang="ru-RU" dirty="0" smtClean="0"/>
              <a:t>(1)Кто из нас в детстве не мечтал стать отважным путешественником, чтобы, ступив на неизведанные земли, рассказать затем соотечественникам об открытых таинственных племенах и о своих удивительных, полных романтики и риска приключениях!    (2)Путешественник – первооткрыватель, это своеобразный «</a:t>
            </a:r>
            <a:r>
              <a:rPr lang="ru-RU" dirty="0" err="1" smtClean="0"/>
              <a:t>сталкер</a:t>
            </a:r>
            <a:r>
              <a:rPr lang="ru-RU" dirty="0" smtClean="0"/>
              <a:t>» (если пользоваться терминологией Стругацких). (3)Популяризируя новые маршруты, под иным углом показывая старые, он прокладывает путь своим соотечественникам. (4)Это внешняя сторона. (5)Только спустя много лет я уяснил для себя совершенно определённо: путешествие – это не только романтика, но и тяжёлое испытание не столько сил, сколько духа.</a:t>
            </a:r>
          </a:p>
          <a:p>
            <a:endParaRPr lang="ru-RU" dirty="0" smtClean="0"/>
          </a:p>
          <a:p>
            <a:r>
              <a:rPr lang="ru-RU" b="1" dirty="0" smtClean="0"/>
              <a:t>Укажите варианты ответов, в которых дано верное утверждение. Запишите номера ответов.</a:t>
            </a:r>
          </a:p>
          <a:p>
            <a:pPr>
              <a:buNone/>
            </a:pPr>
            <a:r>
              <a:rPr lang="ru-RU" dirty="0" smtClean="0"/>
              <a:t>   1)  Предложение 1 содержит 3 (три) грамматические основы.</a:t>
            </a:r>
          </a:p>
          <a:p>
            <a:pPr>
              <a:buNone/>
            </a:pPr>
            <a:r>
              <a:rPr lang="ru-RU" dirty="0" smtClean="0"/>
              <a:t>  2)  В предложении 2 грамматическая основа –  первооткрыватель.</a:t>
            </a:r>
          </a:p>
          <a:p>
            <a:pPr>
              <a:buNone/>
            </a:pPr>
            <a:r>
              <a:rPr lang="ru-RU" dirty="0" smtClean="0"/>
              <a:t>  3)  Предложение 3 осложнено однородными обособленными обстоятельствами.</a:t>
            </a:r>
          </a:p>
          <a:p>
            <a:pPr>
              <a:buNone/>
            </a:pPr>
            <a:r>
              <a:rPr lang="ru-RU" dirty="0" smtClean="0"/>
              <a:t> 4) 	Предложение 4 простое.</a:t>
            </a:r>
          </a:p>
          <a:p>
            <a:pPr>
              <a:buNone/>
            </a:pPr>
            <a:r>
              <a:rPr lang="ru-RU" dirty="0" smtClean="0"/>
              <a:t> 5) 	Предложение 5 сложное бессоюзное.</a:t>
            </a:r>
          </a:p>
          <a:p>
            <a:pPr>
              <a:buNone/>
            </a:pPr>
            <a:endParaRPr lang="ru-RU" b="1" dirty="0" smtClean="0"/>
          </a:p>
          <a:p>
            <a:pPr>
              <a:buNone/>
            </a:pPr>
            <a:r>
              <a:rPr lang="ru-RU" b="1" dirty="0" smtClean="0"/>
              <a:t>Ответ: 345</a:t>
            </a:r>
            <a:endParaRPr lang="ru-RU"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a:bodyPr>
          <a:lstStyle/>
          <a:p>
            <a:pPr algn="ctr"/>
            <a:r>
              <a:rPr lang="ru-RU" sz="2800" dirty="0" smtClean="0"/>
              <a:t>Тренируемся</a:t>
            </a:r>
            <a:endParaRPr lang="ru-RU" sz="2800" dirty="0"/>
          </a:p>
        </p:txBody>
      </p:sp>
      <p:sp>
        <p:nvSpPr>
          <p:cNvPr id="3" name="Содержимое 2"/>
          <p:cNvSpPr>
            <a:spLocks noGrp="1"/>
          </p:cNvSpPr>
          <p:nvPr>
            <p:ph idx="1"/>
          </p:nvPr>
        </p:nvSpPr>
        <p:spPr>
          <a:xfrm>
            <a:off x="899592" y="908720"/>
            <a:ext cx="8244408" cy="6120680"/>
          </a:xfrm>
        </p:spPr>
        <p:txBody>
          <a:bodyPr>
            <a:normAutofit fontScale="47500" lnSpcReduction="20000"/>
          </a:bodyPr>
          <a:lstStyle/>
          <a:p>
            <a:pPr>
              <a:buNone/>
            </a:pPr>
            <a:r>
              <a:rPr lang="ru-RU" sz="3800" b="1" dirty="0" smtClean="0"/>
              <a:t>Прочитайте текст.</a:t>
            </a:r>
          </a:p>
          <a:p>
            <a:r>
              <a:rPr lang="ru-RU" sz="4200" dirty="0" smtClean="0"/>
              <a:t> (1)Культура человека выражается не только в умении говорить, но и в умении слушать. (2)Если даже захочешь возразить собеседнику, терпеливо выслушай его до конца, не перебивай его, возражение может и не понадобиться. (3)Некрасиво выглядит человек, который не умеет владеть собой, грубо перебивает собеседника, пытается подавить его криком, грубым словом, повелительной интонацией. (4)Этим он унижает не только собеседника, но и себя. (5)Убеждай силой логики, фактами, не торопись навязывать своё мнение, уважай мнение собеседника, во время разговора следи за выражением своего лица так же, как и за речью. </a:t>
            </a:r>
          </a:p>
          <a:p>
            <a:endParaRPr lang="ru-RU" dirty="0" smtClean="0"/>
          </a:p>
          <a:p>
            <a:r>
              <a:rPr lang="ru-RU" b="1" dirty="0" smtClean="0"/>
              <a:t>Укажите варианты ответов, в которых дано верное утверждение. Запишите номера ответов.</a:t>
            </a:r>
          </a:p>
          <a:p>
            <a:pPr>
              <a:buNone/>
            </a:pPr>
            <a:r>
              <a:rPr lang="ru-RU" dirty="0" smtClean="0"/>
              <a:t>         1) 	Предложение 1 сложносочинённое.</a:t>
            </a:r>
          </a:p>
          <a:p>
            <a:pPr>
              <a:buNone/>
            </a:pPr>
            <a:r>
              <a:rPr lang="ru-RU" dirty="0" smtClean="0"/>
              <a:t>  	 2) 	Предложение 2 сложное с бессоюзной и союзной подчинительной связью.</a:t>
            </a:r>
          </a:p>
          <a:p>
            <a:pPr>
              <a:buNone/>
            </a:pPr>
            <a:r>
              <a:rPr lang="ru-RU" dirty="0" smtClean="0"/>
              <a:t>  	 3) 	Предложение 3 простое с однородными сказуемыми.</a:t>
            </a:r>
          </a:p>
          <a:p>
            <a:pPr>
              <a:buNone/>
            </a:pPr>
            <a:r>
              <a:rPr lang="ru-RU" dirty="0" smtClean="0"/>
              <a:t>  	 4) 	Предложение 4 простое нераспространённое.</a:t>
            </a:r>
          </a:p>
          <a:p>
            <a:pPr>
              <a:buNone/>
            </a:pPr>
            <a:r>
              <a:rPr lang="ru-RU" dirty="0" smtClean="0"/>
              <a:t>  	 5) 	В сложном предложении 5 все части – односоставные определённо-личные.</a:t>
            </a:r>
          </a:p>
          <a:p>
            <a:endParaRPr lang="ru-RU" dirty="0" smtClean="0"/>
          </a:p>
          <a:p>
            <a:pPr>
              <a:buNone/>
            </a:pPr>
            <a:r>
              <a:rPr lang="ru-RU" b="1" dirty="0" smtClean="0"/>
              <a:t>Ответ: 25</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a:bodyPr>
          <a:lstStyle/>
          <a:p>
            <a:pPr algn="ctr"/>
            <a:r>
              <a:rPr lang="ru-RU" sz="3200" dirty="0" smtClean="0"/>
              <a:t>Сайт для подготовки к ОГЭ - 2021</a:t>
            </a:r>
            <a:endParaRPr lang="ru-RU" sz="3200"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1187624" y="1268760"/>
            <a:ext cx="7746826" cy="5256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354162"/>
          </a:xfrm>
        </p:spPr>
        <p:txBody>
          <a:bodyPr>
            <a:normAutofit fontScale="90000"/>
          </a:bodyPr>
          <a:lstStyle/>
          <a:p>
            <a:pPr algn="just"/>
            <a:r>
              <a:rPr lang="ru-RU" sz="2800" dirty="0" smtClean="0"/>
              <a:t>Образовательный сайт учителя русского языка и литературы Захарьиной Елены Алексеевны</a:t>
            </a:r>
            <a:br>
              <a:rPr lang="ru-RU" sz="2800" dirty="0" smtClean="0"/>
            </a:br>
            <a:r>
              <a:rPr lang="ru-RU" sz="2800" dirty="0" smtClean="0"/>
              <a:t>Интерактивные технологии в образовании</a:t>
            </a:r>
            <a:br>
              <a:rPr lang="ru-RU" sz="2800" dirty="0" smtClean="0"/>
            </a:br>
            <a:endParaRPr lang="ru-RU" sz="2800"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1115616" y="1412776"/>
            <a:ext cx="7818834"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76672"/>
            <a:ext cx="7498080" cy="940966"/>
          </a:xfrm>
        </p:spPr>
        <p:txBody>
          <a:bodyPr>
            <a:normAutofit fontScale="90000"/>
          </a:bodyPr>
          <a:lstStyle/>
          <a:p>
            <a:pPr algn="ctr"/>
            <a:r>
              <a:rPr lang="ru-RU" sz="2700" dirty="0" smtClean="0"/>
              <a:t/>
            </a:r>
            <a:br>
              <a:rPr lang="ru-RU" sz="2700" dirty="0" smtClean="0"/>
            </a:br>
            <a:r>
              <a:rPr lang="ru-RU" sz="2700" dirty="0" smtClean="0"/>
              <a:t> Задание 2.    Синтаксический     анализ.    </a:t>
            </a:r>
            <a:br>
              <a:rPr lang="ru-RU" sz="2700" dirty="0" smtClean="0"/>
            </a:br>
            <a:r>
              <a:rPr lang="ru-RU" sz="2700" b="1" dirty="0" smtClean="0">
                <a:solidFill>
                  <a:srgbClr val="002060"/>
                </a:solidFill>
              </a:rPr>
              <a:t>Учащиеся должны распознавать</a:t>
            </a:r>
            <a:r>
              <a:rPr lang="ru-RU" sz="4400" b="1" dirty="0" smtClean="0">
                <a:solidFill>
                  <a:srgbClr val="002060"/>
                </a:solidFill>
              </a:rPr>
              <a:t/>
            </a:r>
            <a:br>
              <a:rPr lang="ru-RU" sz="4400" b="1" dirty="0" smtClean="0">
                <a:solidFill>
                  <a:srgbClr val="002060"/>
                </a:solidFill>
              </a:rPr>
            </a:br>
            <a:endParaRPr lang="ru-RU" dirty="0"/>
          </a:p>
        </p:txBody>
      </p:sp>
      <p:sp>
        <p:nvSpPr>
          <p:cNvPr id="3" name="Содержимое 2"/>
          <p:cNvSpPr>
            <a:spLocks noGrp="1"/>
          </p:cNvSpPr>
          <p:nvPr>
            <p:ph idx="1"/>
          </p:nvPr>
        </p:nvSpPr>
        <p:spPr>
          <a:xfrm>
            <a:off x="971600" y="1268760"/>
            <a:ext cx="7962088" cy="5589240"/>
          </a:xfrm>
        </p:spPr>
        <p:txBody>
          <a:bodyPr>
            <a:normAutofit fontScale="32500" lnSpcReduction="20000"/>
          </a:bodyPr>
          <a:lstStyle/>
          <a:p>
            <a:pPr algn="just">
              <a:buFont typeface="Wingdings" panose="05000000000000000000" pitchFamily="2" charset="2"/>
              <a:buChar char="ü"/>
              <a:defRPr/>
            </a:pPr>
            <a:r>
              <a:rPr lang="ru-RU" sz="5500" dirty="0" smtClean="0">
                <a:solidFill>
                  <a:srgbClr val="002060"/>
                </a:solidFill>
              </a:rPr>
              <a:t>простые </a:t>
            </a:r>
            <a:r>
              <a:rPr lang="ru-RU" sz="5500" dirty="0" err="1" smtClean="0">
                <a:solidFill>
                  <a:srgbClr val="002060"/>
                </a:solidFill>
              </a:rPr>
              <a:t>неосложненные</a:t>
            </a:r>
            <a:r>
              <a:rPr lang="ru-RU" sz="5500" dirty="0" smtClean="0">
                <a:solidFill>
                  <a:srgbClr val="002060"/>
                </a:solidFill>
              </a:rPr>
              <a:t> предложения, в том числе предложения с неоднородными определениями; </a:t>
            </a:r>
          </a:p>
          <a:p>
            <a:pPr algn="just">
              <a:buFont typeface="Wingdings" panose="05000000000000000000" pitchFamily="2" charset="2"/>
              <a:buChar char="ü"/>
              <a:defRPr/>
            </a:pPr>
            <a:r>
              <a:rPr lang="ru-RU" sz="5500" dirty="0" smtClean="0">
                <a:solidFill>
                  <a:srgbClr val="002060"/>
                </a:solidFill>
              </a:rPr>
              <a:t>простые предложения, осложненные однородными членами, включая предложения с обобщающим словом при однородных членах, осложненные обособленными членами, обращением, вводными и вставными конструкциями; </a:t>
            </a:r>
          </a:p>
          <a:p>
            <a:pPr algn="just">
              <a:buFont typeface="Wingdings" panose="05000000000000000000" pitchFamily="2" charset="2"/>
              <a:buChar char="ü"/>
              <a:defRPr/>
            </a:pPr>
            <a:r>
              <a:rPr lang="ru-RU" sz="5500" dirty="0" smtClean="0">
                <a:solidFill>
                  <a:srgbClr val="002060"/>
                </a:solidFill>
              </a:rPr>
              <a:t>сложные предложения; </a:t>
            </a:r>
          </a:p>
          <a:p>
            <a:pPr algn="just">
              <a:buFont typeface="Wingdings" panose="05000000000000000000" pitchFamily="2" charset="2"/>
              <a:buChar char="ü"/>
              <a:defRPr/>
            </a:pPr>
            <a:r>
              <a:rPr lang="ru-RU" sz="5500" dirty="0" smtClean="0">
                <a:solidFill>
                  <a:srgbClr val="002060"/>
                </a:solidFill>
              </a:rPr>
              <a:t>конструкции с чужой речью;</a:t>
            </a:r>
          </a:p>
          <a:p>
            <a:pPr algn="just">
              <a:buFont typeface="Wingdings" panose="05000000000000000000" pitchFamily="2" charset="2"/>
              <a:buChar char="ü"/>
              <a:defRPr/>
            </a:pPr>
            <a:r>
              <a:rPr lang="ru-RU" sz="5500" dirty="0" smtClean="0">
                <a:solidFill>
                  <a:srgbClr val="002060"/>
                </a:solidFill>
              </a:rPr>
              <a:t>предложения по цели высказывания, эмоциональной окраске, количеству грамматических основ, наличию главных и второстепенных членов, предложения полные и неполные; </a:t>
            </a:r>
          </a:p>
          <a:p>
            <a:pPr algn="just">
              <a:buFont typeface="Wingdings" panose="05000000000000000000" pitchFamily="2" charset="2"/>
              <a:buChar char="ü"/>
              <a:defRPr/>
            </a:pPr>
            <a:r>
              <a:rPr lang="ru-RU" sz="5500" dirty="0" smtClean="0">
                <a:solidFill>
                  <a:srgbClr val="002060"/>
                </a:solidFill>
              </a:rPr>
              <a:t>односоставные предложения;</a:t>
            </a:r>
          </a:p>
          <a:p>
            <a:pPr algn="just">
              <a:buFont typeface="Wingdings" panose="05000000000000000000" pitchFamily="2" charset="2"/>
              <a:buChar char="ü"/>
              <a:defRPr/>
            </a:pPr>
            <a:r>
              <a:rPr lang="ru-RU" sz="5500" dirty="0" smtClean="0">
                <a:solidFill>
                  <a:srgbClr val="002060"/>
                </a:solidFill>
              </a:rPr>
              <a:t>морфологические средства выражения подлежащего, сказуемого;</a:t>
            </a:r>
          </a:p>
          <a:p>
            <a:pPr algn="just">
              <a:buFont typeface="Wingdings" panose="05000000000000000000" pitchFamily="2" charset="2"/>
              <a:buChar char="ü"/>
              <a:defRPr/>
            </a:pPr>
            <a:r>
              <a:rPr lang="ru-RU" sz="5500" dirty="0" smtClean="0">
                <a:solidFill>
                  <a:srgbClr val="002060"/>
                </a:solidFill>
              </a:rPr>
              <a:t>бессоюзные и союзные предложения, предложения с разными видами связи; виды сложносочиненных предложений и сложноподчиненных предложений; виды сложноподчиненных предложений с несколькими придаточными; </a:t>
            </a:r>
          </a:p>
          <a:p>
            <a:pPr algn="just">
              <a:buFont typeface="Wingdings" panose="05000000000000000000" pitchFamily="2" charset="2"/>
              <a:buChar char="ü"/>
              <a:defRPr/>
            </a:pPr>
            <a:r>
              <a:rPr lang="ru-RU" sz="5500" dirty="0" smtClean="0">
                <a:solidFill>
                  <a:srgbClr val="002060"/>
                </a:solidFill>
              </a:rPr>
              <a:t>различать подчинительные союзы и союзные слова;</a:t>
            </a:r>
          </a:p>
          <a:p>
            <a:pPr algn="just">
              <a:buFont typeface="Wingdings" panose="05000000000000000000" pitchFamily="2" charset="2"/>
              <a:buChar char="ü"/>
              <a:defRPr/>
            </a:pPr>
            <a:r>
              <a:rPr lang="ru-RU" sz="5500" dirty="0" smtClean="0">
                <a:solidFill>
                  <a:srgbClr val="002060"/>
                </a:solidFill>
              </a:rPr>
              <a:t> распознавать прямую и косвенную речь;</a:t>
            </a:r>
          </a:p>
          <a:p>
            <a:pPr algn="just">
              <a:buFont typeface="Wingdings" panose="05000000000000000000" pitchFamily="2" charset="2"/>
              <a:buChar char="ü"/>
              <a:defRPr/>
            </a:pPr>
            <a:r>
              <a:rPr lang="ru-RU" sz="5500" dirty="0" smtClean="0">
                <a:solidFill>
                  <a:srgbClr val="002060"/>
                </a:solidFill>
              </a:rPr>
              <a:t> применять знания по синтаксису при выполнении различных видов языкового анализа и в речевой практике. </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143000"/>
          </a:xfrm>
        </p:spPr>
        <p:txBody>
          <a:bodyPr/>
          <a:lstStyle/>
          <a:p>
            <a:pPr algn="ctr"/>
            <a:r>
              <a:rPr lang="ru-RU" dirty="0" smtClean="0"/>
              <a:t>Незнайка</a:t>
            </a:r>
            <a:endParaRPr lang="ru-RU" dirty="0"/>
          </a:p>
        </p:txBody>
      </p:sp>
      <p:sp>
        <p:nvSpPr>
          <p:cNvPr id="3" name="Содержимое 2"/>
          <p:cNvSpPr>
            <a:spLocks noGrp="1"/>
          </p:cNvSpPr>
          <p:nvPr>
            <p:ph idx="1"/>
          </p:nvPr>
        </p:nvSpPr>
        <p:spPr/>
        <p:txBody>
          <a:bodyPr/>
          <a:lstStyle/>
          <a:p>
            <a:endParaRPr lang="ru-RU"/>
          </a:p>
        </p:txBody>
      </p:sp>
      <p:pic>
        <p:nvPicPr>
          <p:cNvPr id="48130" name="Picture 2"/>
          <p:cNvPicPr>
            <a:picLocks noChangeAspect="1" noChangeArrowheads="1"/>
          </p:cNvPicPr>
          <p:nvPr/>
        </p:nvPicPr>
        <p:blipFill>
          <a:blip r:embed="rId2" cstate="print"/>
          <a:srcRect/>
          <a:stretch>
            <a:fillRect/>
          </a:stretch>
        </p:blipFill>
        <p:spPr bwMode="auto">
          <a:xfrm>
            <a:off x="0" y="1268760"/>
            <a:ext cx="9144000" cy="5589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498080" cy="2592288"/>
          </a:xfrm>
        </p:spPr>
        <p:txBody>
          <a:bodyPr>
            <a:noAutofit/>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t>
            </a:r>
            <a:r>
              <a:rPr lang="ru-RU" sz="1600" b="1" dirty="0" smtClean="0"/>
              <a:t>ОГЭ 2021. Русский язык. Готовимся к итоговой аттестации. </a:t>
            </a:r>
            <a:r>
              <a:rPr lang="ru-RU" sz="1600" b="1" i="1" dirty="0" err="1" smtClean="0"/>
              <a:t>Драбкина</a:t>
            </a:r>
            <a:r>
              <a:rPr lang="ru-RU" sz="1600" b="1" i="1" dirty="0" smtClean="0"/>
              <a:t> С.В., Субботин Д.И.</a:t>
            </a:r>
            <a:r>
              <a:rPr lang="ru-RU" sz="1600" b="1" dirty="0" smtClean="0"/>
              <a:t/>
            </a:r>
            <a:br>
              <a:rPr lang="ru-RU" sz="1600" b="1" dirty="0" smtClean="0"/>
            </a:br>
            <a:r>
              <a:rPr lang="ru-RU" sz="1600" dirty="0" smtClean="0"/>
              <a:t>Данное пособие предназначено для подготовки учащихся 9 классов к государственной итоговой аттестации - Основному государственному экзамену (ОГЭ) по русскому языку. В пособии подробно рассматривается структура, содержание возможных контрольно-измерительных материалов, предлагаемых на экзамене. Приведён разбор тестовой части, для её выполнения излагается необходимый теоретический материал, представленный в сжатой и оптимально структурированной форме. Даны тренировочные задания с методическими указаниями и ответами, что позволяет закрепить полученные знания и подготовиться к сдаче ОГЭ по русскому языку. В конце пособия помещены 10 примерных вариантов тестов в формате ОГЭ 2021 года. Пособие адресовано девятиклассникам, родителям, учителям и методистам.</a:t>
            </a:r>
            <a:endParaRPr lang="ru-RU" sz="1600" dirty="0"/>
          </a:p>
        </p:txBody>
      </p:sp>
      <p:sp>
        <p:nvSpPr>
          <p:cNvPr id="3" name="Содержимое 2"/>
          <p:cNvSpPr>
            <a:spLocks noGrp="1"/>
          </p:cNvSpPr>
          <p:nvPr>
            <p:ph idx="1"/>
          </p:nvPr>
        </p:nvSpPr>
        <p:spPr>
          <a:xfrm>
            <a:off x="1435608" y="3645024"/>
            <a:ext cx="7498080" cy="2952328"/>
          </a:xfrm>
        </p:spPr>
        <p:txBody>
          <a:bodyPr/>
          <a:lstStyle/>
          <a:p>
            <a:pPr>
              <a:buNone/>
            </a:pPr>
            <a:endParaRPr lang="ru-RU" dirty="0"/>
          </a:p>
        </p:txBody>
      </p:sp>
      <p:pic>
        <p:nvPicPr>
          <p:cNvPr id="4098" name="Picture 2" descr="https://may.alleng.org/d_images/rusl/1654_small.jpg"/>
          <p:cNvPicPr>
            <a:picLocks noChangeAspect="1" noChangeArrowheads="1"/>
          </p:cNvPicPr>
          <p:nvPr/>
        </p:nvPicPr>
        <p:blipFill>
          <a:blip r:embed="rId2" cstate="print"/>
          <a:srcRect/>
          <a:stretch>
            <a:fillRect/>
          </a:stretch>
        </p:blipFill>
        <p:spPr bwMode="auto">
          <a:xfrm>
            <a:off x="3923928" y="3717032"/>
            <a:ext cx="2088232" cy="288032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Заголовок 1"/>
          <p:cNvSpPr>
            <a:spLocks noGrp="1"/>
          </p:cNvSpPr>
          <p:nvPr>
            <p:ph type="title"/>
          </p:nvPr>
        </p:nvSpPr>
        <p:spPr>
          <a:xfrm>
            <a:off x="1907704" y="609600"/>
            <a:ext cx="5050309" cy="1320800"/>
          </a:xfrm>
        </p:spPr>
        <p:txBody>
          <a:bodyPr>
            <a:normAutofit fontScale="90000"/>
          </a:bodyPr>
          <a:lstStyle/>
          <a:p>
            <a:pPr algn="ctr" eaLnBrk="1" hangingPunct="1"/>
            <a:r>
              <a:rPr lang="ru-RU" altLang="ru-RU" dirty="0" smtClean="0"/>
              <a:t>Сайты ОГЭ</a:t>
            </a:r>
            <a:br>
              <a:rPr lang="ru-RU" altLang="ru-RU" dirty="0" smtClean="0"/>
            </a:br>
            <a:endParaRPr lang="ru-RU" altLang="ru-RU" dirty="0" smtClean="0"/>
          </a:p>
        </p:txBody>
      </p:sp>
      <p:sp>
        <p:nvSpPr>
          <p:cNvPr id="110595" name="Объект 2"/>
          <p:cNvSpPr>
            <a:spLocks noGrp="1"/>
          </p:cNvSpPr>
          <p:nvPr>
            <p:ph sz="half" idx="1"/>
          </p:nvPr>
        </p:nvSpPr>
        <p:spPr>
          <a:xfrm>
            <a:off x="1187624" y="2205038"/>
            <a:ext cx="7704856" cy="3879850"/>
          </a:xfrm>
        </p:spPr>
        <p:txBody>
          <a:bodyPr/>
          <a:lstStyle/>
          <a:p>
            <a:pPr eaLnBrk="1" hangingPunct="1"/>
            <a:r>
              <a:rPr lang="ru-RU" altLang="ru-RU" dirty="0" smtClean="0"/>
              <a:t>РУСТЬЮТОРС</a:t>
            </a:r>
          </a:p>
          <a:p>
            <a:pPr eaLnBrk="1" hangingPunct="1"/>
            <a:r>
              <a:rPr lang="ru-RU" altLang="ru-RU" dirty="0" smtClean="0"/>
              <a:t>НЕЗНАЙКА</a:t>
            </a:r>
          </a:p>
          <a:p>
            <a:pPr eaLnBrk="1" hangingPunct="1"/>
            <a:r>
              <a:rPr lang="ru-RU" altLang="ru-RU" dirty="0" smtClean="0"/>
              <a:t>РЕШУ ОГЭ</a:t>
            </a:r>
          </a:p>
          <a:p>
            <a:r>
              <a:rPr lang="en-US" altLang="ru-RU" dirty="0" smtClean="0">
                <a:hlinkClick r:id="rId2" action="ppaction://hlinkpres?slideindex=1&amp;slidetitle="/>
              </a:rPr>
              <a:t>https://moeobrazovanie.ru/online_test/russkiy_yazyk/test_3b3c3c3i3j3j3c3h/question_1.html</a:t>
            </a:r>
            <a:endParaRPr lang="ru-RU" altLang="ru-RU" dirty="0" smtClean="0"/>
          </a:p>
          <a:p>
            <a:pPr eaLnBrk="1" hangingPunct="1"/>
            <a:r>
              <a:rPr lang="ru-RU" altLang="ru-RU" dirty="0" smtClean="0"/>
              <a:t>КАПКАНЫ ОГЭ и ГИА (</a:t>
            </a:r>
            <a:r>
              <a:rPr lang="ru-RU" altLang="ru-RU" dirty="0" smtClean="0">
                <a:solidFill>
                  <a:srgbClr val="C00000"/>
                </a:solidFill>
                <a:hlinkClick r:id="rId3"/>
              </a:rPr>
              <a:t>СЛОВАРИК НОВЫХ ПОНЯТИЙ для написания 9.3. (2021 ОГЭ)</a:t>
            </a:r>
            <a:r>
              <a:rPr lang="ru-RU" altLang="ru-RU" dirty="0" smtClean="0">
                <a:solidFill>
                  <a:srgbClr val="C00000"/>
                </a:solidFill>
              </a:rPr>
              <a:t> </a:t>
            </a:r>
            <a:r>
              <a:rPr lang="ru-RU" altLang="ru-RU" u="sng" dirty="0" smtClean="0">
                <a:hlinkClick r:id="rId4"/>
              </a:rPr>
              <a:t> Список текстов и тем ОГЭ 2021 года ( ОБЗ).</a:t>
            </a:r>
            <a:r>
              <a:rPr lang="ru-RU" altLang="ru-RU" u="sng" dirty="0" smtClean="0"/>
              <a:t>)</a:t>
            </a:r>
            <a:endParaRPr lang="ru-RU" altLang="ru-RU" dirty="0" smtClean="0"/>
          </a:p>
          <a:p>
            <a:pPr eaLnBrk="1" hangingPunct="1"/>
            <a:endParaRPr lang="ru-RU" altLang="ru-RU" dirty="0" smtClean="0">
              <a:solidFill>
                <a:srgbClr val="C00000"/>
              </a:solidFill>
            </a:endParaRPr>
          </a:p>
          <a:p>
            <a:pPr eaLnBrk="1" hangingPunct="1"/>
            <a:endParaRPr lang="ru-RU" altLang="ru-R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1340768"/>
            <a:ext cx="7406640" cy="151216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1475656" y="332656"/>
            <a:ext cx="7003504" cy="3816424"/>
          </a:xfrm>
        </p:spPr>
        <p:txBody>
          <a:bodyPr>
            <a:noAutofit/>
          </a:bodyPr>
          <a:lstStyle/>
          <a:p>
            <a:endParaRPr lang="ru-RU" sz="3600" b="1" i="1" dirty="0" smtClean="0">
              <a:solidFill>
                <a:schemeClr val="accent6"/>
              </a:solidFill>
            </a:endParaRPr>
          </a:p>
          <a:p>
            <a:pPr algn="r"/>
            <a:r>
              <a:rPr lang="ru-RU" sz="3600" b="1" i="1" dirty="0" smtClean="0">
                <a:solidFill>
                  <a:schemeClr val="accent6"/>
                </a:solidFill>
              </a:rPr>
              <a:t>                                                            </a:t>
            </a:r>
            <a:endParaRPr lang="ru-RU" sz="3600" dirty="0">
              <a:solidFill>
                <a:schemeClr val="accent6"/>
              </a:solidFill>
            </a:endParaRPr>
          </a:p>
        </p:txBody>
      </p:sp>
      <p:sp>
        <p:nvSpPr>
          <p:cNvPr id="4" name="Прямоугольник 3"/>
          <p:cNvSpPr/>
          <p:nvPr/>
        </p:nvSpPr>
        <p:spPr>
          <a:xfrm>
            <a:off x="899592" y="1988840"/>
            <a:ext cx="8244408" cy="1292662"/>
          </a:xfrm>
          <a:prstGeom prst="rect">
            <a:avLst/>
          </a:prstGeom>
        </p:spPr>
        <p:txBody>
          <a:bodyPr wrap="square">
            <a:spAutoFit/>
          </a:bodyPr>
          <a:lstStyle/>
          <a:p>
            <a:pPr algn="ctr"/>
            <a:r>
              <a:rPr lang="ru-RU" dirty="0" smtClean="0"/>
              <a:t/>
            </a:r>
            <a:br>
              <a:rPr lang="ru-RU" dirty="0" smtClean="0"/>
            </a:br>
            <a:r>
              <a:rPr lang="ru-RU" sz="6000" b="1" dirty="0" smtClean="0">
                <a:solidFill>
                  <a:srgbClr val="C00000"/>
                </a:solidFill>
              </a:rPr>
              <a:t>Спасибо  за  внимание!</a:t>
            </a:r>
            <a:endParaRPr lang="ru-RU" sz="60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fontScale="90000"/>
          </a:bodyPr>
          <a:lstStyle/>
          <a:p>
            <a:r>
              <a:rPr lang="ru-RU" sz="3100" dirty="0" smtClean="0"/>
              <a:t>Задание 2.    </a:t>
            </a:r>
            <a:r>
              <a:rPr lang="ru-RU" sz="3100" i="1" dirty="0" smtClean="0"/>
              <a:t>Синтаксический анализ</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1043608" y="620688"/>
            <a:ext cx="7890080" cy="6237312"/>
          </a:xfrm>
        </p:spPr>
        <p:txBody>
          <a:bodyPr>
            <a:normAutofit fontScale="77500" lnSpcReduction="20000"/>
          </a:bodyPr>
          <a:lstStyle/>
          <a:p>
            <a:r>
              <a:rPr lang="ru-RU" dirty="0" smtClean="0"/>
              <a:t>Прочитайте текст.</a:t>
            </a:r>
          </a:p>
          <a:p>
            <a:pPr algn="just">
              <a:buNone/>
            </a:pPr>
            <a:r>
              <a:rPr lang="ru-RU" sz="2800" dirty="0" smtClean="0"/>
              <a:t>     (1)Наклонились вниз на длинном стебельке белоснежные фарфоровые кольца с резными краями. (2)Кажется, что неизвестный мастер придал такую необычную форму речному жемчугу. (3)К концу лета они превратятся в оранжево-красные бусинки. (4)Словно из далеких стран попали в лес драгоценные камни.5)Ландыш представляется мне символом леса.</a:t>
            </a:r>
          </a:p>
          <a:p>
            <a:pPr algn="just">
              <a:buNone/>
            </a:pPr>
            <a:endParaRPr lang="ru-RU" sz="2800" dirty="0" smtClean="0"/>
          </a:p>
          <a:p>
            <a:pPr algn="just"/>
            <a:r>
              <a:rPr lang="ru-RU" sz="2600" i="1" dirty="0" smtClean="0"/>
              <a:t>Укажите варианты ответов, в которых верно выделена </a:t>
            </a:r>
            <a:r>
              <a:rPr lang="ru-RU" sz="2600" b="1" i="1" dirty="0" smtClean="0"/>
              <a:t>грамматическая основа </a:t>
            </a:r>
            <a:r>
              <a:rPr lang="ru-RU" sz="2600" i="1" dirty="0" smtClean="0"/>
              <a:t>в одном из предложений или в одной из частей сложного предложения текста. Запишите номера ответов.</a:t>
            </a:r>
          </a:p>
          <a:p>
            <a:pPr algn="just"/>
            <a:endParaRPr lang="ru-RU" sz="2600" i="1" dirty="0" smtClean="0"/>
          </a:p>
          <a:p>
            <a:pPr>
              <a:buNone/>
            </a:pPr>
            <a:r>
              <a:rPr lang="ru-RU" sz="2400" dirty="0" smtClean="0"/>
              <a:t>1) Кольца наклонились вниз (предложение 1)</a:t>
            </a:r>
          </a:p>
          <a:p>
            <a:pPr>
              <a:buNone/>
            </a:pPr>
            <a:r>
              <a:rPr lang="ru-RU" sz="2400" dirty="0" smtClean="0"/>
              <a:t>2) Мастер придал (предложение 2)</a:t>
            </a:r>
          </a:p>
          <a:p>
            <a:pPr>
              <a:buNone/>
            </a:pPr>
            <a:r>
              <a:rPr lang="ru-RU" sz="2400" dirty="0" smtClean="0"/>
              <a:t>3) Превратятся в бусинки (предложение 3)</a:t>
            </a:r>
          </a:p>
          <a:p>
            <a:pPr>
              <a:buNone/>
            </a:pPr>
            <a:r>
              <a:rPr lang="ru-RU" sz="2400" dirty="0" smtClean="0"/>
              <a:t>4) Камни попали (предложение 4)</a:t>
            </a:r>
          </a:p>
          <a:p>
            <a:pPr>
              <a:buNone/>
            </a:pPr>
            <a:r>
              <a:rPr lang="ru-RU" sz="2400" dirty="0" smtClean="0"/>
              <a:t>5) Ландыш представляется символом (предложение 5)</a:t>
            </a:r>
          </a:p>
          <a:p>
            <a:pPr>
              <a:buNone/>
            </a:pPr>
            <a:endParaRPr lang="ru-RU" sz="2400" dirty="0" smtClean="0"/>
          </a:p>
          <a:p>
            <a:pPr>
              <a:buNone/>
            </a:pPr>
            <a:r>
              <a:rPr lang="ru-RU" sz="2400" b="1" u="sng" dirty="0" smtClean="0"/>
              <a:t>Ответ: 45</a:t>
            </a:r>
          </a:p>
          <a:p>
            <a:endParaRPr lang="ru-RU" sz="2200" dirty="0" smtClean="0"/>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48680"/>
            <a:ext cx="7498080" cy="288032"/>
          </a:xfrm>
        </p:spPr>
        <p:txBody>
          <a:bodyPr>
            <a:noAutofit/>
          </a:bodyPr>
          <a:lstStyle/>
          <a:p>
            <a:r>
              <a:rPr lang="ru-RU" sz="2800" dirty="0" smtClean="0"/>
              <a:t>Задание 2.    </a:t>
            </a:r>
            <a:r>
              <a:rPr lang="ru-RU" sz="2800" i="1" dirty="0" smtClean="0"/>
              <a:t>Синтаксический анализ.</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899592" y="836712"/>
            <a:ext cx="8034096" cy="6480720"/>
          </a:xfrm>
        </p:spPr>
        <p:txBody>
          <a:bodyPr>
            <a:normAutofit fontScale="32500" lnSpcReduction="20000"/>
          </a:bodyPr>
          <a:lstStyle/>
          <a:p>
            <a:r>
              <a:rPr lang="ru-RU" sz="6200" b="1" dirty="0" smtClean="0"/>
              <a:t>Прочитайте текст. </a:t>
            </a:r>
          </a:p>
          <a:p>
            <a:pPr algn="just">
              <a:buNone/>
            </a:pPr>
            <a:r>
              <a:rPr lang="ru-RU" sz="5100" dirty="0" smtClean="0"/>
              <a:t>      (1) Известно, что сегодня в исследованиях учёных по-разному определяется место грамматики в обучении языку. (2)В одних ей отводится главное место, требуются заучивание правил и постоянная тренировка в образовании форм;</a:t>
            </a:r>
          </a:p>
          <a:p>
            <a:pPr algn="just">
              <a:buNone/>
            </a:pPr>
            <a:r>
              <a:rPr lang="ru-RU" sz="5100" dirty="0" smtClean="0"/>
              <a:t>      в других больше внимания уделяется употреблению речевых образцов, а грамматическим явлениям отводится второе место: правила не надо учить, достаточно практиковаться в анализе образцовых текстов. (3)Как же современная школа относится к данной проблеме? (4)Во-первых, роль грамматики не занижается, но и не преувеличивается; во-вторых, к грамматическим явлениям подходят с позиции понимания сущности языка: язык — речь — коммуникация. (5)Из этого вытекает необходимость анализа не только структуры грамматических единиц, но и функционирования их в речи.</a:t>
            </a:r>
          </a:p>
          <a:p>
            <a:pPr>
              <a:buNone/>
            </a:pPr>
            <a:r>
              <a:rPr lang="ru-RU" dirty="0" smtClean="0"/>
              <a:t> </a:t>
            </a:r>
          </a:p>
          <a:p>
            <a:r>
              <a:rPr lang="ru-RU" sz="5500" i="1" dirty="0" smtClean="0"/>
              <a:t>Укажите </a:t>
            </a:r>
            <a:r>
              <a:rPr lang="ru-RU" sz="5500" b="1" i="1" dirty="0" smtClean="0"/>
              <a:t>варианты о</a:t>
            </a:r>
            <a:r>
              <a:rPr lang="ru-RU" sz="5500" i="1" dirty="0" smtClean="0"/>
              <a:t>тветов, в которых дано верное утверждение. Запишите номера ответов.</a:t>
            </a:r>
          </a:p>
          <a:p>
            <a:pPr>
              <a:buNone/>
            </a:pPr>
            <a:r>
              <a:rPr lang="ru-RU" sz="5500" dirty="0" smtClean="0"/>
              <a:t> </a:t>
            </a:r>
          </a:p>
          <a:p>
            <a:pPr>
              <a:buNone/>
            </a:pPr>
            <a:r>
              <a:rPr lang="ru-RU" sz="5500" dirty="0" smtClean="0"/>
              <a:t>1) Предложение 1 сложноподчинённое с придаточным изъяснительным.</a:t>
            </a:r>
          </a:p>
          <a:p>
            <a:pPr>
              <a:buNone/>
            </a:pPr>
            <a:r>
              <a:rPr lang="ru-RU" sz="5500" dirty="0" smtClean="0"/>
              <a:t>2) Предложение 2 сложное.</a:t>
            </a:r>
          </a:p>
          <a:p>
            <a:pPr>
              <a:buNone/>
            </a:pPr>
            <a:r>
              <a:rPr lang="ru-RU" sz="5500" dirty="0" smtClean="0"/>
              <a:t>3) Предложение 3 односоставное безличное.</a:t>
            </a:r>
          </a:p>
          <a:p>
            <a:pPr>
              <a:buNone/>
            </a:pPr>
            <a:r>
              <a:rPr lang="ru-RU" sz="5500" dirty="0" smtClean="0"/>
              <a:t>4) В предложении 4 одна из грамматических основ — </a:t>
            </a:r>
            <a:r>
              <a:rPr lang="ru-RU" sz="5500" i="1" dirty="0" smtClean="0"/>
              <a:t>позиции подходят</a:t>
            </a:r>
            <a:r>
              <a:rPr lang="ru-RU" sz="5500" dirty="0" smtClean="0"/>
              <a:t>.</a:t>
            </a:r>
          </a:p>
          <a:p>
            <a:pPr>
              <a:buNone/>
            </a:pPr>
            <a:r>
              <a:rPr lang="ru-RU" sz="5500" dirty="0" smtClean="0"/>
              <a:t>5) Предложение 5 осложнено однородными членами.</a:t>
            </a:r>
          </a:p>
          <a:p>
            <a:pPr>
              <a:buNone/>
            </a:pPr>
            <a:endParaRPr lang="ru-RU" sz="5500" dirty="0" smtClean="0"/>
          </a:p>
          <a:p>
            <a:pPr>
              <a:buNone/>
            </a:pPr>
            <a:r>
              <a:rPr lang="ru-RU" sz="6000" b="1" u="sng" dirty="0" smtClean="0"/>
              <a:t>Ответ: 125</a:t>
            </a:r>
          </a:p>
          <a:p>
            <a:pPr>
              <a:buNone/>
            </a:pPr>
            <a:endParaRPr lang="ru-RU" sz="5500" dirty="0" smtClean="0"/>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Autofit/>
          </a:bodyPr>
          <a:lstStyle/>
          <a:p>
            <a:pPr algn="ctr"/>
            <a:r>
              <a:rPr lang="ru-RU" sz="2800" dirty="0" smtClean="0"/>
              <a:t>Задание 2.    </a:t>
            </a:r>
            <a:r>
              <a:rPr lang="ru-RU" sz="2800" i="1" dirty="0" smtClean="0"/>
              <a:t>Синтаксический анализ.</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1043608" y="620688"/>
            <a:ext cx="7890080" cy="6237312"/>
          </a:xfrm>
        </p:spPr>
        <p:txBody>
          <a:bodyPr>
            <a:normAutofit fontScale="70000" lnSpcReduction="20000"/>
          </a:bodyPr>
          <a:lstStyle/>
          <a:p>
            <a:r>
              <a:rPr lang="ru-RU" dirty="0" smtClean="0"/>
              <a:t>Прочитайте текст.</a:t>
            </a:r>
          </a:p>
          <a:p>
            <a:pPr>
              <a:buNone/>
            </a:pPr>
            <a:r>
              <a:rPr lang="ru-RU" dirty="0" smtClean="0"/>
              <a:t>     (1)В охотничью пору на Урале мы уходили в горы и бродили там, как настоящие дикари. (2)Солнечный закат в горах удивительно хорош. (3)Тени нарастают, и на нас начинает надвигаться ночная мгла. (4)Затихший воздух чутко держит каждый шорох. (5)Переживаешь тревожное настроение, которое будит воображение.</a:t>
            </a:r>
          </a:p>
          <a:p>
            <a:pPr algn="just">
              <a:buNone/>
            </a:pPr>
            <a:endParaRPr lang="ru-RU" dirty="0" smtClean="0"/>
          </a:p>
          <a:p>
            <a:r>
              <a:rPr lang="ru-RU" i="1" dirty="0" smtClean="0"/>
              <a:t>Укажите варианты ответов, в которых верно выделена </a:t>
            </a:r>
            <a:r>
              <a:rPr lang="ru-RU" b="1" i="1" dirty="0" smtClean="0"/>
              <a:t>грамматическая основа</a:t>
            </a:r>
            <a:r>
              <a:rPr lang="ru-RU" i="1" dirty="0" smtClean="0"/>
              <a:t> в одном из предложений или в одной из частей слож</a:t>
            </a:r>
            <a:r>
              <a:rPr lang="ru-RU" dirty="0" smtClean="0"/>
              <a:t>ного предложения текста. Запишите номера ответов.</a:t>
            </a:r>
          </a:p>
          <a:p>
            <a:pPr>
              <a:buNone/>
            </a:pPr>
            <a:endParaRPr lang="ru-RU" dirty="0" smtClean="0"/>
          </a:p>
          <a:p>
            <a:pPr>
              <a:buNone/>
            </a:pPr>
            <a:r>
              <a:rPr lang="ru-RU" dirty="0" smtClean="0"/>
              <a:t>1) Мы бродили (предложение 1)</a:t>
            </a:r>
          </a:p>
          <a:p>
            <a:pPr>
              <a:buNone/>
            </a:pPr>
            <a:r>
              <a:rPr lang="ru-RU" dirty="0" smtClean="0"/>
              <a:t>2) Закат хорош (предложение 2)</a:t>
            </a:r>
          </a:p>
          <a:p>
            <a:pPr>
              <a:buNone/>
            </a:pPr>
            <a:r>
              <a:rPr lang="ru-RU" dirty="0" smtClean="0"/>
              <a:t>3) Мгла начинает надвигаться (предложение 3)</a:t>
            </a:r>
          </a:p>
          <a:p>
            <a:pPr>
              <a:buNone/>
            </a:pPr>
            <a:r>
              <a:rPr lang="ru-RU" dirty="0" smtClean="0"/>
              <a:t>4) Держит шорох (предложение 4)</a:t>
            </a:r>
          </a:p>
          <a:p>
            <a:pPr>
              <a:buNone/>
            </a:pPr>
            <a:r>
              <a:rPr lang="ru-RU" dirty="0" smtClean="0"/>
              <a:t>5) Будит воображение (предложение 5)</a:t>
            </a:r>
          </a:p>
          <a:p>
            <a:pPr>
              <a:buNone/>
            </a:pPr>
            <a:r>
              <a:rPr lang="ru-RU" b="1" u="sng" dirty="0" smtClean="0"/>
              <a:t>Ответ: 23</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8136904" cy="1143000"/>
          </a:xfrm>
        </p:spPr>
        <p:txBody>
          <a:bodyPr>
            <a:normAutofit fontScale="90000"/>
          </a:bodyPr>
          <a:lstStyle/>
          <a:p>
            <a:pPr algn="ctr"/>
            <a:r>
              <a:rPr lang="ru-RU" dirty="0" smtClean="0"/>
              <a:t> Проблемы, связанные с выполнением  задания 2</a:t>
            </a:r>
            <a:endParaRPr lang="ru-RU" dirty="0"/>
          </a:p>
        </p:txBody>
      </p:sp>
      <p:sp>
        <p:nvSpPr>
          <p:cNvPr id="3" name="Содержимое 2"/>
          <p:cNvSpPr>
            <a:spLocks noGrp="1"/>
          </p:cNvSpPr>
          <p:nvPr>
            <p:ph idx="1"/>
          </p:nvPr>
        </p:nvSpPr>
        <p:spPr>
          <a:xfrm>
            <a:off x="1435608" y="1700808"/>
            <a:ext cx="7498080" cy="4547592"/>
          </a:xfrm>
        </p:spPr>
        <p:txBody>
          <a:bodyPr/>
          <a:lstStyle/>
          <a:p>
            <a:pPr marL="596646" indent="-514350">
              <a:buAutoNum type="arabicPeriod"/>
            </a:pPr>
            <a:r>
              <a:rPr lang="ru-RU" dirty="0" smtClean="0"/>
              <a:t>Отсутствие  навыка  смыслового чтения.</a:t>
            </a:r>
          </a:p>
          <a:p>
            <a:pPr marL="596646" indent="-514350">
              <a:buAutoNum type="arabicPeriod"/>
            </a:pPr>
            <a:r>
              <a:rPr lang="ru-RU" dirty="0" smtClean="0"/>
              <a:t>Отсутствие  навыка работы с текстом  (работа с карандашом).</a:t>
            </a:r>
          </a:p>
          <a:p>
            <a:pPr marL="596646" indent="-514350">
              <a:buAutoNum type="arabicPeriod"/>
            </a:pPr>
            <a:r>
              <a:rPr lang="ru-RU" dirty="0" smtClean="0"/>
              <a:t>Отсутствие  теоретических  знаний (сложные  случаи) .</a:t>
            </a:r>
          </a:p>
          <a:p>
            <a:pPr marL="596646" indent="-514350">
              <a:buAutoNum type="arabicPeriod"/>
            </a:pPr>
            <a:r>
              <a:rPr lang="ru-RU" dirty="0" smtClean="0"/>
              <a:t>Невнимательность, неуверенность в своих  знаниях.</a:t>
            </a:r>
          </a:p>
          <a:p>
            <a:pPr marL="596646" indent="-514350">
              <a:buAutoNum type="arabicPeriod"/>
            </a:pPr>
            <a:endParaRPr lang="ru-RU" dirty="0" smtClean="0"/>
          </a:p>
          <a:p>
            <a:pPr marL="596646" indent="-514350">
              <a:buAutoNum type="arabicPeriod"/>
            </a:pPr>
            <a:endParaRPr lang="ru-RU" dirty="0" smtClean="0"/>
          </a:p>
          <a:p>
            <a:pPr marL="596646" indent="-514350">
              <a:buAutoNum type="arabicPeriod"/>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722314"/>
          </a:xfrm>
        </p:spPr>
        <p:txBody>
          <a:bodyPr>
            <a:normAutofit fontScale="90000"/>
          </a:bodyPr>
          <a:lstStyle/>
          <a:p>
            <a:r>
              <a:rPr lang="ru-RU" sz="2400" dirty="0" smtClean="0"/>
              <a:t>На этапе подготовки к ОГЭ  важно изучить алгоритм выполнения задания 2 . Знание правильной последовательности выполнения данного задания упрощает работу на экзамене. </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1115616" y="2060848"/>
            <a:ext cx="7818072" cy="4608512"/>
          </a:xfrm>
        </p:spPr>
        <p:txBody>
          <a:bodyPr>
            <a:normAutofit fontScale="70000" lnSpcReduction="20000"/>
          </a:bodyPr>
          <a:lstStyle/>
          <a:p>
            <a:pPr algn="just"/>
            <a:r>
              <a:rPr lang="ru-RU" dirty="0" smtClean="0"/>
              <a:t>Внимательно прочитать предложенный текст. </a:t>
            </a:r>
          </a:p>
          <a:p>
            <a:pPr algn="just"/>
            <a:r>
              <a:rPr lang="ru-RU" dirty="0" smtClean="0"/>
              <a:t>Ознакомиться с самим заданием, вспомнить значения названных в нем терминов (грамматическая основа, сказуемое, подлежащее, придаточная часть и другие). </a:t>
            </a:r>
          </a:p>
          <a:p>
            <a:pPr algn="just"/>
            <a:r>
              <a:rPr lang="ru-RU" dirty="0" smtClean="0"/>
              <a:t>Найти в указанных предложениях (они в тексте специально пронумерованы) то, о чем говорится в вариантах ответов: грамматическую основу, придаточную часть предложения, или другие синтаксические конструкции. </a:t>
            </a:r>
          </a:p>
          <a:p>
            <a:pPr algn="just"/>
            <a:r>
              <a:rPr lang="ru-RU" dirty="0" smtClean="0"/>
              <a:t>Проанализировать каждый вариант ответа и определить, верный он или нет. Всего в задании предложено 5 вариантов. </a:t>
            </a:r>
          </a:p>
          <a:p>
            <a:pPr algn="just"/>
            <a:r>
              <a:rPr lang="ru-RU" dirty="0" smtClean="0"/>
              <a:t>Количество правильных ответов может быть любым.</a:t>
            </a:r>
            <a:br>
              <a:rPr lang="ru-RU" dirty="0" smtClean="0"/>
            </a:br>
            <a:r>
              <a:rPr lang="ru-RU" dirty="0" smtClean="0"/>
              <a:t/>
            </a:r>
            <a:br>
              <a:rPr lang="ru-RU" dirty="0" smtClean="0"/>
            </a:br>
            <a:endParaRPr lang="ru-RU" dirty="0" smtClean="0"/>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613</TotalTime>
  <Words>1431</Words>
  <Application>Microsoft Office PowerPoint</Application>
  <PresentationFormat>Экран (4:3)</PresentationFormat>
  <Paragraphs>251</Paragraphs>
  <Slides>43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Солнцестояние</vt:lpstr>
      <vt:lpstr>              «Особенности отдельных заданий ОГЭ  по русскому языку» </vt:lpstr>
      <vt:lpstr>      </vt:lpstr>
      <vt:lpstr>Кодификатор ОГЭ 2021 г. РУССКИЙ ЯЗЫК, 9 класс.</vt:lpstr>
      <vt:lpstr>  Задание 2.    Синтаксический     анализ.     Учащиеся должны распознавать </vt:lpstr>
      <vt:lpstr>Задание 2.    Синтаксический анализ. </vt:lpstr>
      <vt:lpstr>Задание 2.    Синтаксический анализ. </vt:lpstr>
      <vt:lpstr>Задание 2.    Синтаксический анализ. </vt:lpstr>
      <vt:lpstr> Проблемы, связанные с выполнением  задания 2</vt:lpstr>
      <vt:lpstr>На этапе подготовки к ОГЭ  важно изучить алгоритм выполнения задания 2 . Знание правильной последовательности выполнения данного задания упрощает работу на экзамене.   </vt:lpstr>
      <vt:lpstr>Теоретическая часть. Подлежащее  </vt:lpstr>
      <vt:lpstr>Подлежащее = словосочетание  </vt:lpstr>
      <vt:lpstr>Подлежащее = словосочетание</vt:lpstr>
      <vt:lpstr>Подлежащее = словосочетание</vt:lpstr>
      <vt:lpstr>Подлежащее = словосочетание</vt:lpstr>
      <vt:lpstr>Слайд 15</vt:lpstr>
      <vt:lpstr>Теоретическая часть.  Сказуемое </vt:lpstr>
      <vt:lpstr>Сказуемое</vt:lpstr>
      <vt:lpstr>Сказуемое</vt:lpstr>
      <vt:lpstr>Второстепенные члены предложения </vt:lpstr>
      <vt:lpstr>Двусоставные и односоставные предложения  </vt:lpstr>
      <vt:lpstr>Простое осложненное предложение </vt:lpstr>
      <vt:lpstr>Слайд 22</vt:lpstr>
      <vt:lpstr>Сложносочиненное предложение </vt:lpstr>
      <vt:lpstr>Сложноподчиненное предложение </vt:lpstr>
      <vt:lpstr>СПП с несколькими придаточными  </vt:lpstr>
      <vt:lpstr>Бессоюзное сложное предложение </vt:lpstr>
      <vt:lpstr>Способы передачи чужой речи </vt:lpstr>
      <vt:lpstr>Цитаты оформляются как прямая речь или как продолжение предложения. </vt:lpstr>
      <vt:lpstr>Цитата как продолжение предложения  </vt:lpstr>
      <vt:lpstr>Задание 2.Синтаксический анализ текста</vt:lpstr>
      <vt:lpstr> Задание 2.     Синтаксический анализ текста</vt:lpstr>
      <vt:lpstr>Методы и приёмы</vt:lpstr>
      <vt:lpstr>Методы и приёмы</vt:lpstr>
      <vt:lpstr>Методы и приёмы</vt:lpstr>
      <vt:lpstr>Тренируемся</vt:lpstr>
      <vt:lpstr>Тренируемся</vt:lpstr>
      <vt:lpstr>Тренируемся</vt:lpstr>
      <vt:lpstr>Сайт для подготовки к ОГЭ - 2021</vt:lpstr>
      <vt:lpstr>Образовательный сайт учителя русского языка и литературы Захарьиной Елены Алексеевны Интерактивные технологии в образовании </vt:lpstr>
      <vt:lpstr>Незнайка</vt:lpstr>
      <vt:lpstr>      ОГЭ 2021. Русский язык. Готовимся к итоговой аттестации. Драбкина С.В., Субботин Д.И. Данное пособие предназначено для подготовки учащихся 9 классов к государственной итоговой аттестации - Основному государственному экзамену (ОГЭ) по русскому языку. В пособии подробно рассматривается структура, содержание возможных контрольно-измерительных материалов, предлагаемых на экзамене. Приведён разбор тестовой части, для её выполнения излагается необходимый теоретический материал, представленный в сжатой и оптимально структурированной форме. Даны тренировочные задания с методическими указаниями и ответами, что позволяет закрепить полученные знания и подготовиться к сдаче ОГЭ по русскому языку. В конце пособия помещены 10 примерных вариантов тестов в формате ОГЭ 2021 года. Пособие адресовано девятиклассникам, родителям, учителям и методистам.</vt:lpstr>
      <vt:lpstr>Сайты ОГЭ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«Особенности отдельных заданий ОГЭ  по русскому языку» </dc:title>
  <dc:creator>LENOVO</dc:creator>
  <cp:lastModifiedBy>Windows User</cp:lastModifiedBy>
  <cp:revision>12</cp:revision>
  <dcterms:created xsi:type="dcterms:W3CDTF">2020-11-27T15:53:53Z</dcterms:created>
  <dcterms:modified xsi:type="dcterms:W3CDTF">2020-11-30T00:07:59Z</dcterms:modified>
</cp:coreProperties>
</file>